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306" r:id="rId4"/>
    <p:sldId id="311" r:id="rId5"/>
    <p:sldId id="313" r:id="rId6"/>
    <p:sldId id="322" r:id="rId7"/>
    <p:sldId id="325" r:id="rId8"/>
    <p:sldId id="323" r:id="rId9"/>
    <p:sldId id="324" r:id="rId10"/>
    <p:sldId id="326" r:id="rId11"/>
    <p:sldId id="329" r:id="rId12"/>
    <p:sldId id="330" r:id="rId13"/>
    <p:sldId id="331" r:id="rId14"/>
    <p:sldId id="332" r:id="rId15"/>
    <p:sldId id="333" r:id="rId16"/>
    <p:sldId id="270" r:id="rId17"/>
    <p:sldId id="317" r:id="rId18"/>
    <p:sldId id="271" r:id="rId19"/>
    <p:sldId id="318" r:id="rId20"/>
    <p:sldId id="272" r:id="rId21"/>
    <p:sldId id="320" r:id="rId22"/>
    <p:sldId id="273" r:id="rId23"/>
    <p:sldId id="286" r:id="rId24"/>
    <p:sldId id="334" r:id="rId25"/>
    <p:sldId id="297" r:id="rId26"/>
    <p:sldId id="295" r:id="rId27"/>
    <p:sldId id="298" r:id="rId28"/>
    <p:sldId id="335" r:id="rId29"/>
    <p:sldId id="299" r:id="rId30"/>
    <p:sldId id="274" r:id="rId31"/>
    <p:sldId id="264" r:id="rId32"/>
    <p:sldId id="275" r:id="rId33"/>
    <p:sldId id="276" r:id="rId34"/>
    <p:sldId id="277" r:id="rId35"/>
    <p:sldId id="301" r:id="rId36"/>
    <p:sldId id="302" r:id="rId37"/>
    <p:sldId id="303" r:id="rId38"/>
    <p:sldId id="279" r:id="rId39"/>
    <p:sldId id="280" r:id="rId40"/>
    <p:sldId id="327" r:id="rId41"/>
    <p:sldId id="321" r:id="rId42"/>
    <p:sldId id="310" r:id="rId43"/>
    <p:sldId id="304" r:id="rId44"/>
    <p:sldId id="305" r:id="rId45"/>
    <p:sldId id="336" r:id="rId4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C1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9338" autoAdjust="0"/>
  </p:normalViewPr>
  <p:slideViewPr>
    <p:cSldViewPr>
      <p:cViewPr varScale="1">
        <p:scale>
          <a:sx n="172" d="100"/>
          <a:sy n="172" d="100"/>
        </p:scale>
        <p:origin x="-464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4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481B8692-D5AC-424F-9281-E800BBB5596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992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D5C485-ACA1-B640-BBEF-A701B0BA9A5E}" type="slidenum">
              <a:rPr lang="en-GB"/>
              <a:pPr/>
              <a:t>1</a:t>
            </a:fld>
            <a:endParaRPr lang="en-GB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6FBFF5-8777-4D49-8762-0DB02257611E}" type="slidenum">
              <a:rPr lang="en-GB"/>
              <a:pPr/>
              <a:t>16</a:t>
            </a:fld>
            <a:endParaRPr lang="en-GB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741A11-D675-BD4D-ABC9-A6B6CC8C016F}" type="slidenum">
              <a:rPr lang="en-GB"/>
              <a:pPr/>
              <a:t>17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741A11-D675-BD4D-ABC9-A6B6CC8C016F}" type="slidenum">
              <a:rPr lang="en-GB"/>
              <a:pPr/>
              <a:t>18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741A11-D675-BD4D-ABC9-A6B6CC8C016F}" type="slidenum">
              <a:rPr lang="en-GB"/>
              <a:pPr/>
              <a:t>19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B1687A-5174-E24A-992A-EC5D2CCC9C3D}" type="slidenum">
              <a:rPr lang="en-GB"/>
              <a:pPr/>
              <a:t>20</a:t>
            </a:fld>
            <a:endParaRPr lang="en-GB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8366125" y="655638"/>
            <a:ext cx="17741900" cy="13306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B1687A-5174-E24A-992A-EC5D2CCC9C3D}" type="slidenum">
              <a:rPr lang="en-GB"/>
              <a:pPr/>
              <a:t>21</a:t>
            </a:fld>
            <a:endParaRPr lang="en-GB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8366125" y="655638"/>
            <a:ext cx="17741900" cy="13306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5EF579-A65F-FE4A-9539-BC1867DCAA71}" type="slidenum">
              <a:rPr lang="en-GB"/>
              <a:pPr/>
              <a:t>22</a:t>
            </a:fld>
            <a:endParaRPr lang="en-GB"/>
          </a:p>
        </p:txBody>
      </p:sp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708275" y="-4865688"/>
            <a:ext cx="17741900" cy="133064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A19F20-205A-514F-BE7D-5B7EC02A4D5A}" type="slidenum">
              <a:rPr lang="en-GB"/>
              <a:pPr/>
              <a:t>23</a:t>
            </a:fld>
            <a:endParaRPr lang="en-GB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9150350" y="-5287963"/>
            <a:ext cx="18302288" cy="137271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90A9BE-A1A0-3F45-9E69-CADE5DDAA4ED}" type="slidenum">
              <a:rPr lang="en-GB"/>
              <a:pPr/>
              <a:t>25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05038" y="-3865563"/>
            <a:ext cx="17741901" cy="133064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AC80E9-1CDF-824B-A171-33ACE7AADE27}" type="slidenum">
              <a:rPr lang="en-GB"/>
              <a:pPr/>
              <a:t>26</a:t>
            </a:fld>
            <a:endParaRPr lang="en-GB"/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05038" y="-3865563"/>
            <a:ext cx="17741901" cy="133064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E552E9-2232-A54F-9B57-7E43C43FF565}" type="slidenum">
              <a:rPr lang="en-GB"/>
              <a:pPr/>
              <a:t>2</a:t>
            </a:fld>
            <a:endParaRPr lang="en-GB"/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5D2F9B-2DAA-2944-8BA1-01007730F9AC}" type="slidenum">
              <a:rPr lang="en-GB"/>
              <a:pPr/>
              <a:t>27</a:t>
            </a:fld>
            <a:endParaRPr lang="en-GB"/>
          </a:p>
        </p:txBody>
      </p:sp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BCF836-F2B8-8E48-8B6F-6CBD2FE74B65}" type="slidenum">
              <a:rPr lang="en-GB"/>
              <a:pPr/>
              <a:t>29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05038" y="-3865563"/>
            <a:ext cx="17741901" cy="133064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D6DE64-F914-3F4E-972D-7275FB38453E}" type="slidenum">
              <a:rPr lang="en-GB"/>
              <a:pPr/>
              <a:t>30</a:t>
            </a:fld>
            <a:endParaRPr lang="en-GB"/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012950" y="-4164013"/>
            <a:ext cx="17743488" cy="13308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E55F5F-B266-524E-A5C9-575E8D785237}" type="slidenum">
              <a:rPr lang="en-GB"/>
              <a:pPr/>
              <a:t>31</a:t>
            </a:fld>
            <a:endParaRPr lang="en-GB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6E69EF-70FE-554F-B5F9-B0FDF2FF5FD4}" type="slidenum">
              <a:rPr lang="en-GB"/>
              <a:pPr/>
              <a:t>32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4D3536-BD96-2148-A4A2-41FC565BC081}" type="slidenum">
              <a:rPr lang="en-GB"/>
              <a:pPr/>
              <a:t>33</a:t>
            </a:fld>
            <a:endParaRPr lang="en-GB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C02E88-7B83-3549-B695-CFC5B8C437FC}" type="slidenum">
              <a:rPr lang="en-GB"/>
              <a:pPr/>
              <a:t>34</a:t>
            </a:fld>
            <a:endParaRPr lang="en-GB"/>
          </a:p>
        </p:txBody>
      </p:sp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8872538" y="0"/>
            <a:ext cx="17745076" cy="13308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18B936-6837-9F4D-ADFB-273691D660DA}" type="slidenum">
              <a:rPr lang="en-GB"/>
              <a:pPr/>
              <a:t>35</a:t>
            </a:fld>
            <a:endParaRPr lang="en-GB"/>
          </a:p>
        </p:txBody>
      </p:sp>
      <p:sp>
        <p:nvSpPr>
          <p:cNvPr id="675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8872538" y="0"/>
            <a:ext cx="17745076" cy="13308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3AF3C1-9BBD-0341-99B1-17863D06BFB7}" type="slidenum">
              <a:rPr lang="en-GB"/>
              <a:pPr/>
              <a:t>36</a:t>
            </a:fld>
            <a:endParaRPr lang="en-GB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012950" y="-4164013"/>
            <a:ext cx="17743488" cy="13308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2DBFE7-804C-BB40-A25F-178CD36DC063}" type="slidenum">
              <a:rPr lang="en-GB"/>
              <a:pPr/>
              <a:t>37</a:t>
            </a:fld>
            <a:endParaRPr lang="en-GB"/>
          </a:p>
        </p:txBody>
      </p:sp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012950" y="-4164013"/>
            <a:ext cx="17743488" cy="13308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E552E9-2232-A54F-9B57-7E43C43FF565}" type="slidenum">
              <a:rPr lang="en-GB"/>
              <a:pPr/>
              <a:t>3</a:t>
            </a:fld>
            <a:endParaRPr lang="en-GB"/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70BE1D-8C14-5F44-8174-FD1526197899}" type="slidenum">
              <a:rPr lang="en-GB"/>
              <a:pPr/>
              <a:t>38</a:t>
            </a:fld>
            <a:endParaRPr lang="en-GB"/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5952BA-ADAD-C840-A446-54D0C08AB2AB}" type="slidenum">
              <a:rPr lang="en-GB"/>
              <a:pPr/>
              <a:t>39</a:t>
            </a:fld>
            <a:endParaRPr lang="en-GB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A2CEBBE-0CF1-5743-831E-F9D2C65D003B}" type="slidenum">
              <a:rPr lang="en-GB"/>
              <a:pPr>
                <a:defRPr/>
              </a:pPr>
              <a:t>40</a:t>
            </a:fld>
            <a:endParaRPr lang="en-GB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  <a:defRPr/>
            </a:pPr>
            <a:r>
              <a:rPr lang="en-GB" smtClean="0">
                <a:latin typeface="Arial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4069C6-333F-9746-984E-A56B4D67A90A}" type="slidenum">
              <a:rPr lang="en-GB"/>
              <a:pPr/>
              <a:t>42</a:t>
            </a:fld>
            <a:endParaRPr lang="en-GB"/>
          </a:p>
        </p:txBody>
      </p:sp>
      <p:sp>
        <p:nvSpPr>
          <p:cNvPr id="71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05038" y="-3865563"/>
            <a:ext cx="17741901" cy="133064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B0B61C-8834-1B44-B2DA-BA1B5AEDE6DF}" type="slidenum">
              <a:rPr lang="en-GB"/>
              <a:pPr/>
              <a:t>43</a:t>
            </a:fld>
            <a:endParaRPr lang="en-GB"/>
          </a:p>
        </p:txBody>
      </p:sp>
      <p:sp>
        <p:nvSpPr>
          <p:cNvPr id="70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05038" y="-3865563"/>
            <a:ext cx="17741901" cy="133064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0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4069C6-333F-9746-984E-A56B4D67A90A}" type="slidenum">
              <a:rPr lang="en-GB"/>
              <a:pPr/>
              <a:t>44</a:t>
            </a:fld>
            <a:endParaRPr lang="en-GB"/>
          </a:p>
        </p:txBody>
      </p:sp>
      <p:sp>
        <p:nvSpPr>
          <p:cNvPr id="71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05038" y="-3865563"/>
            <a:ext cx="17741901" cy="133064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E552E9-2232-A54F-9B57-7E43C43FF565}" type="slidenum">
              <a:rPr lang="en-GB"/>
              <a:pPr/>
              <a:t>4</a:t>
            </a:fld>
            <a:endParaRPr lang="en-GB"/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7C3ECD9-74A8-D744-837D-477D300C4A34}" type="slidenum">
              <a:rPr lang="en-GB"/>
              <a:pPr>
                <a:defRPr/>
              </a:pPr>
              <a:t>5</a:t>
            </a:fld>
            <a:endParaRPr lang="en-GB"/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939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92A454-6B39-1646-986A-3AB8CA422D64}" type="slidenum">
              <a:rPr lang="en-GB"/>
              <a:pPr/>
              <a:t>6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1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7C3ECD9-74A8-D744-837D-477D300C4A34}" type="slidenum">
              <a:rPr lang="en-GB"/>
              <a:pPr>
                <a:defRPr/>
              </a:pPr>
              <a:t>7</a:t>
            </a:fld>
            <a:endParaRPr lang="en-GB"/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939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7E9BA6-8720-4745-B7F3-76BEE09D1924}" type="slidenum">
              <a:rPr lang="en-GB"/>
              <a:pPr/>
              <a:t>8</a:t>
            </a:fld>
            <a:endParaRPr lang="en-GB"/>
          </a:p>
        </p:txBody>
      </p:sp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96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7E9BA6-8720-4745-B7F3-76BEE09D1924}" type="slidenum">
              <a:rPr lang="en-GB"/>
              <a:pPr/>
              <a:t>9</a:t>
            </a:fld>
            <a:endParaRPr lang="en-GB"/>
          </a:p>
        </p:txBody>
      </p:sp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96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Multidimensional Geospatial </a:t>
            </a:r>
            <a:r>
              <a:rPr lang="en-GB" dirty="0" err="1" smtClean="0"/>
              <a:t>Modeling</a:t>
            </a:r>
            <a:r>
              <a:rPr lang="en-GB" dirty="0" smtClean="0"/>
              <a:t> </a:t>
            </a:r>
            <a:r>
              <a:rPr lang="en-GB" dirty="0"/>
              <a:t>MEA592 – Helena Mitasova</a:t>
            </a:r>
          </a:p>
        </p:txBody>
      </p:sp>
    </p:spTree>
    <p:extLst>
      <p:ext uri="{BB962C8B-B14F-4D97-AF65-F5344CB8AC3E}">
        <p14:creationId xmlns:p14="http://schemas.microsoft.com/office/powerpoint/2010/main" val="77809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C2123E-1C53-7B47-A81D-94725B0A1A7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88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463550"/>
            <a:ext cx="1941513" cy="5627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3725" cy="5627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09FFD35-30AC-D343-9493-A0DFEFEB373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399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2011363" y="6218238"/>
            <a:ext cx="5299075" cy="7715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F28AF2-8310-134A-ABF1-3C2300B8328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1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4B750A-03F6-E74B-A40A-BA8381A091E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23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A17BDF-F3B2-4246-954D-DFB5FBEF3B9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2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1000BEA-0483-E246-8821-26A3F65839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221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7D6598-E7E4-764B-99BE-F3AE65A47ED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36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F5D9ACC-D4CE-114F-8D43-12D2C4A9B8D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02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F26FEEE-FB1A-5741-BDB0-E0E925E1C02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55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44E714-672C-BF4C-8AB7-21FB84065A3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9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DECC3A-144A-2C4B-8845-0FDC73AAE0F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71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76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1604962" y="6248400"/>
            <a:ext cx="6015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94BD5E"/>
                </a:solidFill>
              </a:defRPr>
            </a:lvl1pPr>
          </a:lstStyle>
          <a:p>
            <a:r>
              <a:rPr lang="en-GB" dirty="0" smtClean="0"/>
              <a:t>Multidimensional Geospatial </a:t>
            </a:r>
            <a:r>
              <a:rPr lang="en-GB" dirty="0" err="1" smtClean="0"/>
              <a:t>Modeling</a:t>
            </a:r>
            <a:r>
              <a:rPr lang="en-GB" dirty="0" smtClean="0"/>
              <a:t> </a:t>
            </a:r>
            <a:r>
              <a:rPr lang="en-GB" dirty="0"/>
              <a:t>MEA592 – Helena Mitasova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2pPr>
      <a:lvl3pPr marL="1143000" indent="-228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3pPr>
      <a:lvl4pPr marL="1600200" indent="-228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4pPr>
      <a:lvl5pPr marL="2057400" indent="-228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eospatial.ncsu.edu/osgeorel/foss4g-2014-spatio-temporal-visualization.html" TargetMode="External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geospatial.ncsu.edu/osgeorel/fire-spread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55.jpeg"/><Relationship Id="rId6" Type="http://schemas.openxmlformats.org/officeDocument/2006/relationships/image" Target="../media/image52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wiki.deltares.nl/display/OET/OpenEarth" TargetMode="External"/><Relationship Id="rId4" Type="http://schemas.openxmlformats.org/officeDocument/2006/relationships/hyperlink" Target="http://csdms.colorado.edu/wiki/Main_Pag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38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8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74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1"/>
          </p:nvPr>
        </p:nvSpPr>
        <p:spPr>
          <a:xfrm>
            <a:off x="2011363" y="6218238"/>
            <a:ext cx="5913437" cy="771525"/>
          </a:xfrm>
        </p:spPr>
        <p:txBody>
          <a:bodyPr/>
          <a:lstStyle/>
          <a:p>
            <a:r>
              <a:rPr lang="en-GB" dirty="0" smtClean="0"/>
              <a:t>Multidimensional Geospatial </a:t>
            </a:r>
            <a:r>
              <a:rPr lang="en-GB" dirty="0" err="1" smtClean="0"/>
              <a:t>Modeling</a:t>
            </a:r>
            <a:r>
              <a:rPr lang="en-GB" dirty="0" smtClean="0"/>
              <a:t> </a:t>
            </a:r>
            <a:r>
              <a:rPr lang="en-GB" dirty="0"/>
              <a:t>MEA592 – Helena Mitasova</a:t>
            </a:r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39763" y="685800"/>
            <a:ext cx="7772400" cy="3047999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 dirty="0"/>
              <a:t>GIS-based </a:t>
            </a:r>
            <a:r>
              <a:rPr lang="en-GB" sz="4000" dirty="0" err="1"/>
              <a:t>modeling</a:t>
            </a:r>
            <a:r>
              <a:rPr lang="en-GB" sz="4000" dirty="0"/>
              <a:t> of </a:t>
            </a:r>
            <a:r>
              <a:rPr lang="en-GB" sz="4000" dirty="0" smtClean="0"/>
              <a:t>dynamic landscape processes</a:t>
            </a:r>
            <a:br>
              <a:rPr lang="en-GB" sz="4000" dirty="0" smtClean="0"/>
            </a:br>
            <a:endParaRPr lang="en-GB" sz="400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279525" y="3641725"/>
            <a:ext cx="6400800" cy="14874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algn="ctr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GB" sz="2800" dirty="0" smtClean="0">
                <a:solidFill>
                  <a:srgbClr val="004A4A"/>
                </a:solidFill>
              </a:rPr>
              <a:t>Multidimensional Geospatial </a:t>
            </a:r>
            <a:r>
              <a:rPr lang="en-GB" sz="2800" dirty="0" err="1" smtClean="0">
                <a:solidFill>
                  <a:srgbClr val="004A4A"/>
                </a:solidFill>
              </a:rPr>
              <a:t>Modeling</a:t>
            </a:r>
            <a:r>
              <a:rPr lang="en-GB" sz="2800" dirty="0">
                <a:solidFill>
                  <a:srgbClr val="004A4A"/>
                </a:solidFill>
              </a:rPr>
              <a:t>: </a:t>
            </a:r>
          </a:p>
          <a:p>
            <a:pPr marL="0" indent="0" algn="ctr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GB" sz="2800" dirty="0">
                <a:solidFill>
                  <a:srgbClr val="004A4A"/>
                </a:solidFill>
              </a:rPr>
              <a:t>Lecture notes</a:t>
            </a:r>
          </a:p>
          <a:p>
            <a:pPr marL="0" indent="0" algn="ctr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GB" sz="2800" dirty="0">
                <a:solidFill>
                  <a:srgbClr val="004A4A"/>
                </a:solidFill>
              </a:rPr>
              <a:t>Helena Mitasova, NCSU MEAS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5934075"/>
            <a:ext cx="13716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457200" y="474663"/>
            <a:ext cx="85344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3480" tIns="0" rIns="14796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>
                <a:solidFill>
                  <a:srgbClr val="4C1900"/>
                </a:solidFill>
              </a:rPr>
              <a:t>Fire spread</a:t>
            </a:r>
            <a:endParaRPr lang="en-US" dirty="0">
              <a:solidFill>
                <a:srgbClr val="4C1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5771037"/>
            <a:ext cx="7673219" cy="782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rgbClr val="000000"/>
                </a:solidFill>
                <a:hlinkClick r:id="rId2"/>
              </a:rPr>
              <a:t>http</a:t>
            </a:r>
            <a:r>
              <a:rPr lang="hu-HU" sz="1600" dirty="0">
                <a:solidFill>
                  <a:srgbClr val="000000"/>
                </a:solidFill>
                <a:hlinkClick r:id="rId2"/>
              </a:rPr>
              <a:t>://geospatial.ncsu.edu/osgeorel/fire-</a:t>
            </a:r>
            <a:r>
              <a:rPr lang="hu-HU" sz="1600" dirty="0" smtClean="0">
                <a:solidFill>
                  <a:srgbClr val="000000"/>
                </a:solidFill>
                <a:hlinkClick r:id="rId2"/>
              </a:rPr>
              <a:t>spread.html</a:t>
            </a:r>
            <a:endParaRPr lang="hu-HU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  <a:hlinkClick r:id="rId3"/>
              </a:rPr>
              <a:t>http://geospatial.ncsu.edu/osgeorel/foss4g-2014-spatio-temporal-</a:t>
            </a:r>
            <a:r>
              <a:rPr lang="en-US" sz="1600" dirty="0" smtClean="0">
                <a:solidFill>
                  <a:srgbClr val="000000"/>
                </a:solidFill>
                <a:hlinkClick r:id="rId3"/>
              </a:rPr>
              <a:t>visualization.html</a:t>
            </a:r>
            <a:endParaRPr lang="en-US" sz="1600" dirty="0" smtClean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 descr="fire_anim_J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48" y="1219200"/>
            <a:ext cx="6226152" cy="441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3100286"/>
            <a:ext cx="2209800" cy="215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least cost path spread over cost surface based on fuel availability and wind field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1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457200" y="474663"/>
            <a:ext cx="85344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3480" tIns="0" rIns="14796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4C1900"/>
                </a:solidFill>
              </a:rPr>
              <a:t>H</a:t>
            </a:r>
            <a:r>
              <a:rPr lang="en-US" dirty="0" smtClean="0">
                <a:solidFill>
                  <a:srgbClr val="4C1900"/>
                </a:solidFill>
              </a:rPr>
              <a:t>ydrologic modeling</a:t>
            </a:r>
            <a:endParaRPr lang="en-US" dirty="0">
              <a:solidFill>
                <a:srgbClr val="4C1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286000"/>
            <a:ext cx="7673219" cy="215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Watershed and stream network analysis, flow pattern mapping – derived from DEM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Hydrologic modeling – physics based flow routing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70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339120" y="351360"/>
            <a:ext cx="8547840" cy="833760"/>
          </a:xfrm>
          <a:prstGeom prst="rect">
            <a:avLst/>
          </a:prstGeom>
          <a:noFill/>
          <a:ln>
            <a:noFill/>
          </a:ln>
        </p:spPr>
        <p:txBody>
          <a:bodyPr lIns="92160" tIns="46080" rIns="92160" bIns="46080"/>
          <a:lstStyle/>
          <a:p>
            <a:pPr algn="ctr"/>
            <a:r>
              <a:rPr lang="en-US" sz="3600" b="1" dirty="0">
                <a:solidFill>
                  <a:srgbClr val="4C1900"/>
                </a:solidFill>
                <a:latin typeface="Arial"/>
              </a:rPr>
              <a:t>Watershed and flooding analysis </a:t>
            </a:r>
            <a:endParaRPr dirty="0">
              <a:solidFill>
                <a:srgbClr val="4C1900"/>
              </a:solidFill>
            </a:endParaRPr>
          </a:p>
        </p:txBody>
      </p:sp>
      <p:sp>
        <p:nvSpPr>
          <p:cNvPr id="160" name="TextShape 3"/>
          <p:cNvSpPr txBox="1"/>
          <p:nvPr/>
        </p:nvSpPr>
        <p:spPr>
          <a:xfrm>
            <a:off x="761400" y="1218960"/>
            <a:ext cx="7729200" cy="4968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Steady state, geometry based, 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focused on features extraction and spatial patterns</a:t>
            </a:r>
            <a:endParaRPr dirty="0">
              <a:solidFill>
                <a:srgbClr val="000000"/>
              </a:solidFill>
            </a:endParaRPr>
          </a:p>
          <a:p>
            <a:endParaRPr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  <a:latin typeface="Arial"/>
              </a:rPr>
              <a:t>F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</a:rPr>
              <a:t>low </a:t>
            </a:r>
            <a:r>
              <a:rPr lang="en-US" sz="2400" b="1" dirty="0">
                <a:solidFill>
                  <a:srgbClr val="000090"/>
                </a:solidFill>
                <a:latin typeface="Arial"/>
              </a:rPr>
              <a:t>tracing and watershed analysis:</a:t>
            </a:r>
            <a:endParaRPr b="1" dirty="0">
              <a:solidFill>
                <a:srgbClr val="00009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r.watershed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: D8, SFD, shortest path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r.stream.extract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: ordered stream network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r.stream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* add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ons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r.flow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Dinf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, SFD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r.terraflow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: D8, SFD/MFD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r.carve</a:t>
            </a:r>
            <a:endParaRPr dirty="0">
              <a:solidFill>
                <a:srgbClr val="000000"/>
              </a:solidFill>
            </a:endParaRPr>
          </a:p>
          <a:p>
            <a:endParaRPr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  <a:latin typeface="Arial"/>
              </a:rPr>
              <a:t>W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</a:rPr>
              <a:t>etness </a:t>
            </a:r>
            <a:r>
              <a:rPr lang="en-US" sz="2400" b="1" dirty="0">
                <a:solidFill>
                  <a:srgbClr val="000090"/>
                </a:solidFill>
                <a:latin typeface="Arial"/>
              </a:rPr>
              <a:t>index, flood extent</a:t>
            </a:r>
            <a:endParaRPr b="1" dirty="0">
              <a:solidFill>
                <a:srgbClr val="00009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r.topinx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mapalgebra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r.watershed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r.slope.aspect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r.lake</a:t>
            </a:r>
            <a:endParaRPr dirty="0">
              <a:solidFill>
                <a:srgbClr val="000000"/>
              </a:solidFill>
            </a:endParaRPr>
          </a:p>
          <a:p>
            <a:endParaRPr dirty="0">
              <a:solidFill>
                <a:srgbClr val="000000"/>
              </a:solidFill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948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361440" y="231120"/>
            <a:ext cx="8547840" cy="759480"/>
          </a:xfrm>
          <a:prstGeom prst="rect">
            <a:avLst/>
          </a:prstGeom>
          <a:noFill/>
          <a:ln>
            <a:noFill/>
          </a:ln>
        </p:spPr>
        <p:txBody>
          <a:bodyPr lIns="92160" tIns="46080" rIns="92160" bIns="46080"/>
          <a:lstStyle/>
          <a:p>
            <a:pPr algn="ctr"/>
            <a:r>
              <a:rPr lang="en-US" sz="3600" b="1" dirty="0">
                <a:solidFill>
                  <a:srgbClr val="4C1900"/>
                </a:solidFill>
                <a:latin typeface="Arial"/>
              </a:rPr>
              <a:t>H</a:t>
            </a:r>
            <a:r>
              <a:rPr lang="en-US" sz="3600" b="1" dirty="0" smtClean="0">
                <a:solidFill>
                  <a:srgbClr val="4C1900"/>
                </a:solidFill>
                <a:latin typeface="Arial"/>
              </a:rPr>
              <a:t>ydrologic modeling</a:t>
            </a:r>
            <a:endParaRPr dirty="0">
              <a:solidFill>
                <a:srgbClr val="4C1900"/>
              </a:solidFill>
            </a:endParaRPr>
          </a:p>
        </p:txBody>
      </p:sp>
      <p:sp>
        <p:nvSpPr>
          <p:cNvPr id="163" name="TextShape 3"/>
          <p:cNvSpPr txBox="1"/>
          <p:nvPr/>
        </p:nvSpPr>
        <p:spPr>
          <a:xfrm>
            <a:off x="533400" y="1371600"/>
            <a:ext cx="7729200" cy="396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b="1" dirty="0">
                <a:solidFill>
                  <a:srgbClr val="000090"/>
                </a:solidFill>
                <a:latin typeface="Arial"/>
              </a:rPr>
              <a:t>P</a:t>
            </a:r>
            <a:r>
              <a:rPr lang="en-US" b="1" dirty="0" smtClean="0">
                <a:solidFill>
                  <a:srgbClr val="000090"/>
                </a:solidFill>
                <a:latin typeface="Arial"/>
              </a:rPr>
              <a:t>rocess</a:t>
            </a:r>
            <a:r>
              <a:rPr lang="en-US" b="1" dirty="0">
                <a:solidFill>
                  <a:srgbClr val="000090"/>
                </a:solidFill>
                <a:latin typeface="Arial"/>
              </a:rPr>
              <a:t>-based modeling - PDE solvers:</a:t>
            </a:r>
            <a:endParaRPr b="1" dirty="0">
              <a:solidFill>
                <a:srgbClr val="00009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r.sim.water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: process based hydrologic simulation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r.sim.sediment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: sediment transport, erosion/deposition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r.dambreak</a:t>
            </a:r>
            <a:endParaRPr lang="en-US" sz="20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r.gwflow</a:t>
            </a:r>
            <a:endParaRPr lang="en-US" sz="20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r.solute.transp</a:t>
            </a:r>
            <a:endParaRPr dirty="0">
              <a:solidFill>
                <a:srgbClr val="000000"/>
              </a:solidFill>
            </a:endParaRPr>
          </a:p>
          <a:p>
            <a:endParaRPr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b="1" dirty="0" smtClean="0">
                <a:solidFill>
                  <a:srgbClr val="000090"/>
                </a:solidFill>
                <a:latin typeface="Arial"/>
              </a:rPr>
              <a:t>lder </a:t>
            </a:r>
            <a:r>
              <a:rPr lang="en-US" b="1" dirty="0">
                <a:solidFill>
                  <a:srgbClr val="000090"/>
                </a:solidFill>
                <a:latin typeface="Arial"/>
              </a:rPr>
              <a:t>modules:</a:t>
            </a:r>
            <a:endParaRPr b="1" dirty="0">
              <a:solidFill>
                <a:srgbClr val="00009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r.topmodel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: hydrologic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simulation with subsurface flow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r.water.fea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: hydrologic simulation, kinematic wave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r.hydro.casc2d: hydrologic simulation, diffusive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wave, evolved into stand alone model GEISHA</a:t>
            </a:r>
            <a:endParaRPr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</a:rPr>
              <a:t>non-point source pollution: ANSWERS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, AGNPS, SWAT</a:t>
            </a:r>
            <a:endParaRPr dirty="0">
              <a:solidFill>
                <a:srgbClr val="000000"/>
              </a:solidFill>
            </a:endParaRPr>
          </a:p>
          <a:p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9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335520" y="343800"/>
            <a:ext cx="8547840" cy="633600"/>
          </a:xfrm>
          <a:prstGeom prst="rect">
            <a:avLst/>
          </a:prstGeom>
          <a:noFill/>
          <a:ln>
            <a:noFill/>
          </a:ln>
        </p:spPr>
        <p:txBody>
          <a:bodyPr lIns="92160" tIns="46080" rIns="92160" bIns="46080"/>
          <a:lstStyle/>
          <a:p>
            <a:pPr algn="ctr"/>
            <a:r>
              <a:rPr lang="en-US" sz="3200" b="1" dirty="0">
                <a:solidFill>
                  <a:srgbClr val="4C1900"/>
                </a:solidFill>
                <a:latin typeface="Arial"/>
              </a:rPr>
              <a:t>Overland water flow – governing equations </a:t>
            </a:r>
            <a:endParaRPr dirty="0">
              <a:solidFill>
                <a:srgbClr val="4C1900"/>
              </a:solidFill>
            </a:endParaRPr>
          </a:p>
        </p:txBody>
      </p:sp>
      <p:sp>
        <p:nvSpPr>
          <p:cNvPr id="166" name="TextShape 3"/>
          <p:cNvSpPr txBox="1"/>
          <p:nvPr/>
        </p:nvSpPr>
        <p:spPr>
          <a:xfrm>
            <a:off x="609600" y="1303200"/>
            <a:ext cx="6806400" cy="363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Shallow overland flow – bivariate St.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Venant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equation:</a:t>
            </a:r>
            <a:endParaRPr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7" name="TextShape 4"/>
          <p:cNvSpPr txBox="1"/>
          <p:nvPr/>
        </p:nvSpPr>
        <p:spPr>
          <a:xfrm>
            <a:off x="990600" y="4343400"/>
            <a:ext cx="7620000" cy="1752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1800" b="1" dirty="0">
                <a:solidFill>
                  <a:srgbClr val="000000"/>
                </a:solidFill>
                <a:latin typeface="+mn-lt"/>
              </a:rPr>
              <a:t>r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=(</a:t>
            </a:r>
            <a:r>
              <a:rPr lang="en-US" sz="1800" i="1" dirty="0" err="1">
                <a:solidFill>
                  <a:srgbClr val="000000"/>
                </a:solidFill>
                <a:latin typeface="+mn-lt"/>
              </a:rPr>
              <a:t>x,y</a:t>
            </a: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)[m], </a:t>
            </a:r>
          </a:p>
          <a:p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h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– water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depth [m], approximated by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flowaccumulation</a:t>
            </a:r>
            <a:endParaRPr lang="en-US" sz="1800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sz="1800" i="1" dirty="0" err="1" smtClean="0">
                <a:solidFill>
                  <a:srgbClr val="000000"/>
                </a:solidFill>
                <a:latin typeface="+mn-lt"/>
              </a:rPr>
              <a:t>i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+mn-lt"/>
              </a:rPr>
              <a:t>e</a:t>
            </a:r>
            <a:r>
              <a:rPr lang="en-US" sz="1800" baseline="-25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– rainfall excess rate [m/s],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v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- velocity given by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Mannings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eq. [m/s], v=f(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h,slp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) </a:t>
            </a:r>
            <a:endParaRPr lang="en-US" sz="1800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+mn-lt"/>
                <a:ea typeface="Standard Symbols"/>
              </a:rPr>
              <a:t>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- diffusion constant</a:t>
            </a:r>
            <a:endParaRPr sz="1800" dirty="0">
              <a:solidFill>
                <a:srgbClr val="000000"/>
              </a:solidFill>
              <a:latin typeface="+mn-lt"/>
            </a:endParaRPr>
          </a:p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the diffusion term (dependent on 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h</a:t>
            </a:r>
            <a:r>
              <a:rPr lang="en-US" sz="1800" i="1" baseline="101000" dirty="0">
                <a:solidFill>
                  <a:srgbClr val="000000"/>
                </a:solidFill>
                <a:latin typeface="+mn-lt"/>
              </a:rPr>
              <a:t>5/3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) makes the equation linear in 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h</a:t>
            </a:r>
            <a:r>
              <a:rPr lang="en-US" sz="1800" i="1" baseline="101000" dirty="0">
                <a:solidFill>
                  <a:srgbClr val="000000"/>
                </a:solidFill>
                <a:latin typeface="+mn-lt"/>
              </a:rPr>
              <a:t>5/3  </a:t>
            </a:r>
            <a:endParaRPr sz="1800" dirty="0">
              <a:solidFill>
                <a:srgbClr val="000000"/>
              </a:solidFill>
              <a:latin typeface="+mn-lt"/>
            </a:endParaRPr>
          </a:p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making it possible to solve it by path sampling method.</a:t>
            </a:r>
            <a:endParaRPr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8" name="TextShape 5"/>
          <p:cNvSpPr txBox="1"/>
          <p:nvPr/>
        </p:nvSpPr>
        <p:spPr>
          <a:xfrm>
            <a:off x="891720" y="2819400"/>
            <a:ext cx="7490280" cy="329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steady state kinematic wave with approx. diffusive wave effect</a:t>
            </a:r>
            <a:endParaRPr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9" name="Picture 168"/>
          <p:cNvPicPr/>
          <p:nvPr/>
        </p:nvPicPr>
        <p:blipFill>
          <a:blip r:embed="rId2"/>
          <a:stretch/>
        </p:blipFill>
        <p:spPr>
          <a:xfrm>
            <a:off x="2438400" y="1887120"/>
            <a:ext cx="3580800" cy="779880"/>
          </a:xfrm>
          <a:prstGeom prst="rect">
            <a:avLst/>
          </a:prstGeom>
          <a:ln>
            <a:noFill/>
          </a:ln>
        </p:spPr>
      </p:pic>
      <p:pic>
        <p:nvPicPr>
          <p:cNvPr id="170" name="Picture 169"/>
          <p:cNvPicPr/>
          <p:nvPr/>
        </p:nvPicPr>
        <p:blipFill>
          <a:blip r:embed="rId3"/>
          <a:stretch/>
        </p:blipFill>
        <p:spPr>
          <a:xfrm>
            <a:off x="1828800" y="3276600"/>
            <a:ext cx="5263200" cy="817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00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685800" y="457200"/>
            <a:ext cx="7772400" cy="609840"/>
          </a:xfrm>
          <a:prstGeom prst="rect">
            <a:avLst/>
          </a:prstGeom>
          <a:noFill/>
          <a:ln>
            <a:noFill/>
          </a:ln>
        </p:spPr>
        <p:txBody>
          <a:bodyPr lIns="92160" tIns="46080" rIns="92160" bIns="46080"/>
          <a:lstStyle/>
          <a:p>
            <a:pPr algn="ctr"/>
            <a:r>
              <a:rPr lang="en-US" sz="3600" b="1" dirty="0">
                <a:solidFill>
                  <a:srgbClr val="4C1900"/>
                </a:solidFill>
                <a:latin typeface="+mn-lt"/>
              </a:rPr>
              <a:t>Water flow over complex </a:t>
            </a:r>
            <a:r>
              <a:rPr lang="en-US" sz="3600" b="1" dirty="0" smtClean="0">
                <a:solidFill>
                  <a:srgbClr val="4C1900"/>
                </a:solidFill>
                <a:latin typeface="+mn-lt"/>
              </a:rPr>
              <a:t>terrain</a:t>
            </a:r>
            <a:endParaRPr sz="3600" dirty="0">
              <a:solidFill>
                <a:srgbClr val="4C1900"/>
              </a:solidFill>
              <a:latin typeface="+mn-lt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762000" y="4656480"/>
            <a:ext cx="7620000" cy="1744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imple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, kinematic wave overland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water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flow simulation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for uniform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rainfall, soil and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cover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conditions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. Created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by customized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version of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r.flow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by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writing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output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flowline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densities after passing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given number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of cells.</a:t>
            </a:r>
            <a:endParaRPr dirty="0">
              <a:solidFill>
                <a:srgbClr val="000000"/>
              </a:solidFill>
              <a:latin typeface="+mn-lt"/>
            </a:endParaRP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Depressions are handled as sinks.</a:t>
            </a:r>
            <a:endParaRPr dirty="0">
              <a:solidFill>
                <a:srgbClr val="000000"/>
              </a:solidFill>
              <a:latin typeface="+mn-lt"/>
            </a:endParaRPr>
          </a:p>
          <a:p>
            <a:endParaRPr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75" name="Picture 174"/>
          <p:cNvPicPr/>
          <p:nvPr/>
        </p:nvPicPr>
        <p:blipFill>
          <a:blip r:embed="rId2"/>
          <a:stretch/>
        </p:blipFill>
        <p:spPr>
          <a:xfrm>
            <a:off x="1066800" y="1752600"/>
            <a:ext cx="2196360" cy="1704600"/>
          </a:xfrm>
          <a:prstGeom prst="rect">
            <a:avLst/>
          </a:prstGeom>
          <a:ln>
            <a:noFill/>
          </a:ln>
        </p:spPr>
      </p:pic>
      <p:pic>
        <p:nvPicPr>
          <p:cNvPr id="2" name="Picture 1" descr="water199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19200"/>
            <a:ext cx="431823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3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Flow modeling</a:t>
            </a:r>
            <a:endParaRPr lang="en-US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0" y="1371600"/>
            <a:ext cx="3657600" cy="4953000"/>
          </a:xfrm>
          <a:ln/>
        </p:spPr>
        <p:txBody>
          <a:bodyPr lIns="90000" tIns="46800" rIns="90000" bIns="46800"/>
          <a:lstStyle/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/>
              <a:t>Moves water along gradient</a:t>
            </a:r>
          </a:p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/>
              <a:t>Steady </a:t>
            </a:r>
            <a:r>
              <a:rPr lang="en-US" sz="1800" dirty="0"/>
              <a:t>state water flow</a:t>
            </a:r>
          </a:p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/>
              <a:t>b ) flow accumulation by D8, passes through depression as least cost path</a:t>
            </a:r>
          </a:p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/>
              <a:t>c) flow </a:t>
            </a:r>
            <a:r>
              <a:rPr lang="en-US" sz="1800" dirty="0" err="1"/>
              <a:t>acumulation</a:t>
            </a:r>
            <a:r>
              <a:rPr lang="en-US" sz="1800" dirty="0"/>
              <a:t> by D-</a:t>
            </a:r>
            <a:r>
              <a:rPr lang="en-US" sz="1800" dirty="0" err="1"/>
              <a:t>inf</a:t>
            </a:r>
            <a:r>
              <a:rPr lang="en-US" sz="1800" dirty="0"/>
              <a:t>, depression is a sink</a:t>
            </a:r>
          </a:p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/>
              <a:t>d) kinematic wave - water accumulates in the sink </a:t>
            </a:r>
          </a:p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/>
              <a:t>e) diffusion term allows water to pass through depression</a:t>
            </a:r>
          </a:p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/>
              <a:t>f) channel defined through depression as preferential flow</a:t>
            </a:r>
          </a:p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>
                <a:solidFill>
                  <a:srgbClr val="D71B11"/>
                </a:solidFill>
              </a:rPr>
              <a:t>c), d) require </a:t>
            </a:r>
            <a:r>
              <a:rPr lang="en-US" sz="1800" dirty="0" err="1">
                <a:solidFill>
                  <a:srgbClr val="D71B11"/>
                </a:solidFill>
              </a:rPr>
              <a:t>hydrologically</a:t>
            </a:r>
            <a:r>
              <a:rPr lang="en-US" sz="1800" dirty="0">
                <a:solidFill>
                  <a:srgbClr val="D71B11"/>
                </a:solidFill>
              </a:rPr>
              <a:t> conditioned DEM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36725"/>
            <a:ext cx="4822825" cy="434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Water flow </a:t>
            </a:r>
            <a:r>
              <a:rPr lang="en-US" dirty="0" err="1"/>
              <a:t>m</a:t>
            </a:r>
            <a:r>
              <a:rPr lang="en-US" dirty="0" err="1" smtClean="0"/>
              <a:t>odelling</a:t>
            </a:r>
            <a:endParaRPr lang="en-US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1463675"/>
            <a:ext cx="7772400" cy="1330325"/>
          </a:xfrm>
          <a:ln/>
        </p:spPr>
        <p:txBody>
          <a:bodyPr lIns="90000" tIns="46800" rIns="90000" bIns="46800"/>
          <a:lstStyle/>
          <a:p>
            <a:pPr marL="338138" indent="-338138">
              <a:buFont typeface="Arial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en-US" sz="2000" dirty="0"/>
              <a:t>dynamic model: diffusive wave - passes through depressions, updates water levels</a:t>
            </a:r>
          </a:p>
          <a:p>
            <a:pPr marL="338138" indent="-338138">
              <a:buFont typeface="Arial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en-US" sz="2000" b="1" dirty="0">
                <a:solidFill>
                  <a:srgbClr val="000090"/>
                </a:solidFill>
              </a:rPr>
              <a:t>approximate diffusive wave </a:t>
            </a:r>
            <a:r>
              <a:rPr lang="en-US" sz="2000" dirty="0"/>
              <a:t>- adds diffusion term that increases when water starts to accumulate in depression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3194050"/>
            <a:ext cx="48736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46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Particles </a:t>
            </a:r>
            <a:r>
              <a:rPr lang="en-US" dirty="0" smtClean="0">
                <a:sym typeface="Wingdings"/>
              </a:rPr>
              <a:t> Fields</a:t>
            </a:r>
            <a:endParaRPr lang="en-US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1219200"/>
            <a:ext cx="7772400" cy="4953000"/>
          </a:xfrm>
          <a:ln/>
        </p:spPr>
        <p:txBody>
          <a:bodyPr lIns="90000" tIns="46800" rIns="90000" bIns="46800"/>
          <a:lstStyle/>
          <a:p>
            <a:r>
              <a:rPr lang="en-US" sz="1800" dirty="0" smtClean="0"/>
              <a:t>in geospatial </a:t>
            </a:r>
            <a:r>
              <a:rPr lang="en-US" sz="1800" dirty="0"/>
              <a:t>simulations the physical quantities depend on position in space </a:t>
            </a:r>
            <a:r>
              <a:rPr lang="en-US" sz="1800" dirty="0" smtClean="0"/>
              <a:t>and </a:t>
            </a:r>
            <a:r>
              <a:rPr lang="en-US" sz="1800" dirty="0"/>
              <a:t>can be represented by</a:t>
            </a:r>
          </a:p>
          <a:p>
            <a:r>
              <a:rPr lang="en-US" sz="1800" dirty="0"/>
              <a:t> </a:t>
            </a:r>
            <a:r>
              <a:rPr lang="en-US" sz="2000" b="1" dirty="0">
                <a:solidFill>
                  <a:srgbClr val="000090"/>
                </a:solidFill>
              </a:rPr>
              <a:t>fields</a:t>
            </a:r>
            <a:r>
              <a:rPr lang="en-US" sz="2000" dirty="0"/>
              <a:t> - continuous distribution (scalar, vector, tensor)  </a:t>
            </a:r>
            <a:r>
              <a:rPr lang="en-US" sz="2000" b="1" dirty="0">
                <a:solidFill>
                  <a:srgbClr val="3366FF"/>
                </a:solidFill>
              </a:rPr>
              <a:t>particles</a:t>
            </a:r>
            <a:r>
              <a:rPr lang="en-US" sz="2000" dirty="0"/>
              <a:t> - discrete distribution</a:t>
            </a:r>
          </a:p>
          <a:p>
            <a:r>
              <a:rPr lang="en-US" sz="1800" dirty="0"/>
              <a:t> </a:t>
            </a:r>
            <a:endParaRPr lang="en-US" sz="1800" dirty="0" smtClean="0"/>
          </a:p>
          <a:p>
            <a:r>
              <a:rPr lang="en-US" sz="1800" dirty="0" smtClean="0"/>
              <a:t> </a:t>
            </a:r>
            <a:r>
              <a:rPr lang="en-US" sz="1800" dirty="0"/>
              <a:t>Transformation between the two representations:</a:t>
            </a:r>
          </a:p>
          <a:p>
            <a:r>
              <a:rPr lang="en-US" sz="1800" dirty="0"/>
              <a:t>  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3366FF"/>
                </a:solidFill>
              </a:rPr>
              <a:t>distributed particles </a:t>
            </a:r>
            <a:r>
              <a:rPr lang="en-US" sz="2000" b="1" dirty="0" smtClean="0"/>
              <a:t>&gt; </a:t>
            </a:r>
            <a:r>
              <a:rPr lang="en-US" sz="2000" b="1" dirty="0"/>
              <a:t>particle density function</a:t>
            </a:r>
            <a:r>
              <a:rPr lang="en-US" sz="2000" b="1" i="1" dirty="0"/>
              <a:t>  </a:t>
            </a:r>
            <a:r>
              <a:rPr lang="en-US" sz="2000" b="1" dirty="0" smtClean="0"/>
              <a:t>&gt; </a:t>
            </a:r>
            <a:r>
              <a:rPr lang="en-US" sz="2000" b="1" dirty="0">
                <a:solidFill>
                  <a:srgbClr val="000090"/>
                </a:solidFill>
              </a:rPr>
              <a:t>field </a:t>
            </a:r>
            <a:r>
              <a:rPr lang="en-US" sz="2000" b="1" i="1" dirty="0">
                <a:solidFill>
                  <a:srgbClr val="000090"/>
                </a:solidFill>
              </a:rPr>
              <a:t>f </a:t>
            </a:r>
            <a:r>
              <a:rPr lang="en-US" sz="2000" b="1" dirty="0" smtClean="0">
                <a:solidFill>
                  <a:srgbClr val="000090"/>
                </a:solidFill>
              </a:rPr>
              <a:t>(r)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>
                <a:solidFill>
                  <a:srgbClr val="000090"/>
                </a:solidFill>
              </a:rPr>
              <a:t>field </a:t>
            </a:r>
            <a:r>
              <a:rPr lang="en-US" sz="2000" b="1" i="1" dirty="0">
                <a:solidFill>
                  <a:srgbClr val="000090"/>
                </a:solidFill>
              </a:rPr>
              <a:t>f </a:t>
            </a:r>
            <a:r>
              <a:rPr lang="en-US" sz="2000" b="1" dirty="0">
                <a:solidFill>
                  <a:srgbClr val="000090"/>
                </a:solidFill>
              </a:rPr>
              <a:t>(r)</a:t>
            </a:r>
            <a:r>
              <a:rPr lang="en-US" sz="2000" b="1" i="1" dirty="0">
                <a:solidFill>
                  <a:srgbClr val="000090"/>
                </a:solidFill>
              </a:rPr>
              <a:t> </a:t>
            </a:r>
            <a:r>
              <a:rPr lang="en-US" sz="2000" b="1" dirty="0" smtClean="0"/>
              <a:t>&gt; </a:t>
            </a:r>
            <a:r>
              <a:rPr lang="en-US" sz="2000" b="1" dirty="0"/>
              <a:t>sampling with density </a:t>
            </a:r>
            <a:r>
              <a:rPr lang="en-US" sz="2000" b="1" i="1" dirty="0"/>
              <a:t>f</a:t>
            </a:r>
            <a:r>
              <a:rPr lang="en-US" sz="2000" b="1" dirty="0"/>
              <a:t>(r) </a:t>
            </a:r>
            <a:r>
              <a:rPr lang="en-US" sz="2000" b="1" dirty="0" smtClean="0"/>
              <a:t>&gt; </a:t>
            </a:r>
            <a:r>
              <a:rPr lang="en-US" sz="2000" b="1" dirty="0">
                <a:solidFill>
                  <a:srgbClr val="3366FF"/>
                </a:solidFill>
              </a:rPr>
              <a:t>particle representation</a:t>
            </a:r>
          </a:p>
          <a:p>
            <a:endParaRPr lang="en-US" sz="1800" dirty="0" smtClean="0"/>
          </a:p>
          <a:p>
            <a:r>
              <a:rPr lang="en-US" sz="1800" dirty="0"/>
              <a:t> P</a:t>
            </a:r>
            <a:r>
              <a:rPr lang="en-US" sz="1800" dirty="0" smtClean="0"/>
              <a:t>rocess </a:t>
            </a:r>
            <a:r>
              <a:rPr lang="en-US" sz="1800" dirty="0"/>
              <a:t>can be modeled as</a:t>
            </a:r>
          </a:p>
          <a:p>
            <a:pPr>
              <a:buFont typeface="Arial"/>
              <a:buChar char="•"/>
            </a:pPr>
            <a:r>
              <a:rPr lang="en-US" sz="1800" b="1" dirty="0">
                <a:solidFill>
                  <a:srgbClr val="000090"/>
                </a:solidFill>
              </a:rPr>
              <a:t>evolution of fields</a:t>
            </a:r>
          </a:p>
          <a:p>
            <a:pPr>
              <a:buFont typeface="Arial"/>
              <a:buChar char="•"/>
            </a:pPr>
            <a:r>
              <a:rPr lang="en-US" sz="1800" b="1" dirty="0">
                <a:solidFill>
                  <a:srgbClr val="3366FF"/>
                </a:solidFill>
              </a:rPr>
              <a:t>evolution of spatially distributed particles</a:t>
            </a:r>
          </a:p>
          <a:p>
            <a:r>
              <a:rPr lang="en-US" sz="1800" dirty="0"/>
              <a:t>  Path sampling method uses this duality to solve the governing equations</a:t>
            </a:r>
          </a:p>
          <a:p>
            <a:pPr marL="338138" indent="-338138">
              <a:buFont typeface="Arial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en-US" sz="2000" b="1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/>
              <a:t>Geospatial Analysis and </a:t>
            </a:r>
            <a:r>
              <a:rPr lang="en-GB" dirty="0" err="1"/>
              <a:t>Modeling</a:t>
            </a:r>
            <a:r>
              <a:rPr lang="en-GB" dirty="0"/>
              <a:t> MEA592 – Helena Mitasova</a:t>
            </a:r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Path (particle) sampling method</a:t>
            </a:r>
            <a:endParaRPr lang="en-US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1463675"/>
            <a:ext cx="7772400" cy="470852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2000" dirty="0"/>
              <a:t>Method for solving linear partial differential equations developed in physics, used also in chemistry, finance, and other disciplines.   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0090"/>
                </a:solidFill>
              </a:rPr>
              <a:t>Governing  equation</a:t>
            </a:r>
            <a:r>
              <a:rPr lang="en-US" sz="2400" dirty="0"/>
              <a:t>: </a:t>
            </a:r>
            <a:r>
              <a:rPr lang="en-US" sz="2400" i="1" dirty="0"/>
              <a:t>L(c) = S</a:t>
            </a:r>
            <a:r>
              <a:rPr lang="en-US" sz="24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2000" i="1" dirty="0"/>
              <a:t>S</a:t>
            </a:r>
            <a:r>
              <a:rPr lang="en-US" sz="2000" dirty="0"/>
              <a:t> is sources-</a:t>
            </a:r>
            <a:r>
              <a:rPr lang="en-US" sz="2000" dirty="0" smtClean="0"/>
              <a:t>sinks, </a:t>
            </a:r>
            <a:r>
              <a:rPr lang="en-US" sz="2000" i="1" dirty="0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is the modeled </a:t>
            </a:r>
            <a:r>
              <a:rPr lang="en-US" sz="2000" dirty="0" smtClean="0"/>
              <a:t>quantity, </a:t>
            </a:r>
          </a:p>
          <a:p>
            <a:pPr>
              <a:lnSpc>
                <a:spcPct val="100000"/>
              </a:lnSpc>
            </a:pPr>
            <a:r>
              <a:rPr lang="en-US" sz="2000" i="1" dirty="0" smtClean="0"/>
              <a:t>L</a:t>
            </a:r>
            <a:r>
              <a:rPr lang="en-US" sz="2000" dirty="0" smtClean="0"/>
              <a:t> </a:t>
            </a:r>
            <a:r>
              <a:rPr lang="en-US" sz="2000" dirty="0"/>
              <a:t>is the operator </a:t>
            </a:r>
          </a:p>
          <a:p>
            <a:pPr>
              <a:lnSpc>
                <a:spcPct val="100000"/>
              </a:lnSpc>
            </a:pPr>
            <a:r>
              <a:rPr lang="it-IT" sz="2000" dirty="0"/>
              <a:t>  e.g.</a:t>
            </a:r>
            <a:r>
              <a:rPr lang="it-IT" sz="2000" dirty="0" smtClean="0"/>
              <a:t>,</a:t>
            </a:r>
            <a:r>
              <a:rPr lang="it-IT" sz="2000" dirty="0"/>
              <a:t> flow/</a:t>
            </a:r>
            <a:r>
              <a:rPr lang="it-IT" sz="2000" dirty="0" err="1" smtClean="0"/>
              <a:t>drift</a:t>
            </a:r>
            <a:r>
              <a:rPr lang="it-IT" sz="2000" dirty="0" smtClean="0"/>
              <a:t> + </a:t>
            </a:r>
            <a:r>
              <a:rPr lang="it-IT" sz="2000" dirty="0" err="1" smtClean="0"/>
              <a:t>diffusion</a:t>
            </a:r>
            <a:r>
              <a:rPr lang="it-IT" sz="2000" dirty="0" smtClean="0"/>
              <a:t> + </a:t>
            </a:r>
            <a:r>
              <a:rPr lang="it-IT" sz="2000" dirty="0" err="1" smtClean="0"/>
              <a:t>proliferation</a:t>
            </a:r>
            <a:r>
              <a:rPr lang="it-IT" sz="2000" dirty="0"/>
              <a:t>/</a:t>
            </a:r>
            <a:r>
              <a:rPr lang="it-IT" sz="2000" dirty="0" err="1"/>
              <a:t>decay</a:t>
            </a:r>
            <a:r>
              <a:rPr lang="it-IT" sz="2000" dirty="0"/>
              <a:t> 	   </a:t>
            </a:r>
            <a:endParaRPr lang="it-IT" sz="2000" dirty="0" smtClean="0"/>
          </a:p>
          <a:p>
            <a:pPr>
              <a:lnSpc>
                <a:spcPct val="100000"/>
              </a:lnSpc>
            </a:pPr>
            <a:r>
              <a:rPr lang="it-IT" sz="2400" b="1" dirty="0" smtClean="0">
                <a:solidFill>
                  <a:srgbClr val="000090"/>
                </a:solidFill>
              </a:rPr>
              <a:t>Solution</a:t>
            </a:r>
            <a:r>
              <a:rPr lang="it-IT" sz="2400" b="1" dirty="0">
                <a:solidFill>
                  <a:srgbClr val="000090"/>
                </a:solidFill>
              </a:rPr>
              <a:t>:</a:t>
            </a:r>
            <a:r>
              <a:rPr lang="it-IT" sz="2400" dirty="0"/>
              <a:t> </a:t>
            </a:r>
            <a:r>
              <a:rPr lang="it-IT" sz="2400" i="1" dirty="0"/>
              <a:t>c = L </a:t>
            </a:r>
            <a:r>
              <a:rPr lang="it-IT" sz="2400" i="1" baseline="30000" dirty="0"/>
              <a:t>-1</a:t>
            </a:r>
            <a:r>
              <a:rPr lang="it-IT" sz="2400" i="1" dirty="0"/>
              <a:t> (</a:t>
            </a:r>
            <a:r>
              <a:rPr lang="it-IT" sz="2400" i="1" dirty="0" err="1"/>
              <a:t>S</a:t>
            </a:r>
            <a:r>
              <a:rPr lang="it-IT" sz="2400" i="1" dirty="0"/>
              <a:t>)</a:t>
            </a:r>
            <a:r>
              <a:rPr lang="it-IT" sz="24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2000" i="1" dirty="0"/>
              <a:t>    L</a:t>
            </a:r>
            <a:r>
              <a:rPr lang="en-US" sz="2000" i="1" baseline="30000" dirty="0"/>
              <a:t>-1</a:t>
            </a:r>
            <a:r>
              <a:rPr lang="en-US" sz="2000" dirty="0"/>
              <a:t> is the inverse operator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 </a:t>
            </a:r>
            <a:endParaRPr lang="en-US" sz="2000" dirty="0" smtClean="0"/>
          </a:p>
          <a:p>
            <a:pPr>
              <a:lnSpc>
                <a:spcPct val="100000"/>
              </a:lnSpc>
            </a:pPr>
            <a:r>
              <a:rPr lang="en-US" sz="2000" dirty="0" smtClean="0"/>
              <a:t> sample </a:t>
            </a:r>
            <a:r>
              <a:rPr lang="en-US" sz="2000" dirty="0"/>
              <a:t>the source term field </a:t>
            </a:r>
            <a:r>
              <a:rPr lang="en-US" sz="2000" dirty="0" smtClean="0"/>
              <a:t> &gt;</a:t>
            </a:r>
            <a:r>
              <a:rPr lang="en-US" sz="2000" dirty="0"/>
              <a:t>	  simulate action of </a:t>
            </a:r>
            <a:r>
              <a:rPr lang="en-US" sz="2000" i="1" dirty="0"/>
              <a:t>L</a:t>
            </a:r>
            <a:r>
              <a:rPr lang="en-US" sz="2000" i="1" baseline="30000" dirty="0"/>
              <a:t>-1</a:t>
            </a:r>
            <a:r>
              <a:rPr lang="en-US" sz="2000" dirty="0"/>
              <a:t> on </a:t>
            </a:r>
            <a:r>
              <a:rPr lang="en-US" sz="2000" i="1" dirty="0"/>
              <a:t>S </a:t>
            </a:r>
            <a:r>
              <a:rPr lang="en-US" sz="2000" dirty="0"/>
              <a:t>	 estimate </a:t>
            </a:r>
            <a:r>
              <a:rPr lang="en-US" sz="2000" i="1" dirty="0"/>
              <a:t>c</a:t>
            </a:r>
            <a:r>
              <a:rPr lang="en-US" sz="2000" dirty="0"/>
              <a:t> from the density	</a:t>
            </a:r>
          </a:p>
          <a:p>
            <a:r>
              <a:rPr lang="en-US" sz="2000" dirty="0"/>
              <a:t>			</a:t>
            </a:r>
          </a:p>
          <a:p>
            <a:pPr marL="338138" indent="-338138">
              <a:buFont typeface="Arial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617938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Multidimensional Geospatial </a:t>
            </a:r>
            <a:r>
              <a:rPr lang="en-GB" dirty="0" err="1" smtClean="0"/>
              <a:t>Modeling</a:t>
            </a:r>
            <a:r>
              <a:rPr lang="en-GB" dirty="0" smtClean="0"/>
              <a:t> </a:t>
            </a:r>
            <a:r>
              <a:rPr lang="en-GB" dirty="0"/>
              <a:t>MEA592 – Helena Mitasova</a:t>
            </a:r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/>
              <a:t>Geospatial modeling of processes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87500"/>
            <a:ext cx="7772400" cy="4432300"/>
          </a:xfrm>
          <a:ln/>
        </p:spPr>
        <p:txBody>
          <a:bodyPr lIns="90000" tIns="46800" rIns="90000" bIns="46800"/>
          <a:lstStyle/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>
                <a:solidFill>
                  <a:schemeClr val="tx1"/>
                </a:solidFill>
              </a:rPr>
              <a:t>Numerical simulations: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marL="346075">
              <a:buClrTx/>
              <a:buFont typeface="Arial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dirty="0" smtClean="0"/>
              <a:t>tools </a:t>
            </a:r>
            <a:r>
              <a:rPr lang="en-US" sz="2400" dirty="0"/>
              <a:t>for gaining new knowledge - virtual </a:t>
            </a:r>
            <a:r>
              <a:rPr lang="en-US" sz="2400" dirty="0" smtClean="0"/>
              <a:t>experiments</a:t>
            </a:r>
          </a:p>
          <a:p>
            <a:pPr marL="346075">
              <a:buClrTx/>
              <a:buFont typeface="Arial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dirty="0" smtClean="0"/>
              <a:t>decision-making support</a:t>
            </a:r>
            <a:endParaRPr lang="en-US" sz="2400" dirty="0"/>
          </a:p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sz="2400" b="1" dirty="0"/>
          </a:p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/>
              <a:t>Models of Earth processes have are evolved </a:t>
            </a:r>
          </a:p>
          <a:p>
            <a:pPr marL="514350" indent="-457200">
              <a:buFont typeface="Arial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dirty="0"/>
              <a:t>from: </a:t>
            </a:r>
            <a:r>
              <a:rPr lang="en-US" sz="2400" dirty="0">
                <a:solidFill>
                  <a:srgbClr val="007D7D"/>
                </a:solidFill>
              </a:rPr>
              <a:t>empirical, spatially averaged, </a:t>
            </a:r>
            <a:r>
              <a:rPr lang="en-US" sz="2400" dirty="0" smtClean="0">
                <a:solidFill>
                  <a:srgbClr val="007D7D"/>
                </a:solidFill>
              </a:rPr>
              <a:t>static </a:t>
            </a:r>
            <a:r>
              <a:rPr lang="en-US" sz="2400" dirty="0" smtClean="0"/>
              <a:t>– still important as </a:t>
            </a:r>
            <a:r>
              <a:rPr lang="en-US" sz="2400" dirty="0" smtClean="0">
                <a:solidFill>
                  <a:srgbClr val="007D7D"/>
                </a:solidFill>
              </a:rPr>
              <a:t>“reduced complexity models”</a:t>
            </a:r>
            <a:r>
              <a:rPr lang="en-US" sz="2400" dirty="0" smtClean="0"/>
              <a:t> </a:t>
            </a:r>
            <a:endParaRPr lang="en-US" sz="2400" dirty="0"/>
          </a:p>
          <a:p>
            <a:pPr marL="514350" indent="-457200">
              <a:buFont typeface="Arial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dirty="0"/>
              <a:t>to: </a:t>
            </a:r>
            <a:r>
              <a:rPr lang="en-US" sz="2400" dirty="0">
                <a:solidFill>
                  <a:srgbClr val="3333CC"/>
                </a:solidFill>
              </a:rPr>
              <a:t>process-based, distributed, dynamic </a:t>
            </a:r>
            <a:r>
              <a:rPr lang="en-US" sz="2000" dirty="0"/>
              <a:t>with the aim to predict modeled quantity at any point in space and </a:t>
            </a:r>
            <a:r>
              <a:rPr lang="en-US" sz="2000" dirty="0" smtClean="0"/>
              <a:t>time</a:t>
            </a:r>
          </a:p>
          <a:p>
            <a:pPr marL="514350" indent="-457200">
              <a:buFont typeface="Arial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dirty="0" smtClean="0"/>
              <a:t>results are time series of 2D or 3D data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87388"/>
          </a:xfrm>
          <a:ln/>
        </p:spPr>
        <p:txBody>
          <a:bodyPr lIns="92160" tIns="46080" rIns="92160" bIns="46080" anchor="t"/>
          <a:lstStyle/>
          <a:p>
            <a:pPr marL="431800" indent="-212725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US" dirty="0"/>
              <a:t>Path sampling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60363" y="1219200"/>
            <a:ext cx="8421687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3000"/>
              </a:lnSpc>
              <a:spcBef>
                <a:spcPts val="1438"/>
              </a:spcBef>
              <a:buClrTx/>
              <a:buFontTx/>
              <a:buNone/>
            </a:pPr>
            <a:r>
              <a:rPr lang="en-GB" sz="2000" dirty="0"/>
              <a:t>- based on </a:t>
            </a:r>
            <a:r>
              <a:rPr lang="en-GB" sz="2000" b="1" dirty="0">
                <a:solidFill>
                  <a:srgbClr val="0000FF"/>
                </a:solidFill>
              </a:rPr>
              <a:t>duality between particle and field</a:t>
            </a:r>
            <a:r>
              <a:rPr lang="en-GB" sz="2000" dirty="0">
                <a:solidFill>
                  <a:srgbClr val="0000FF"/>
                </a:solidFill>
              </a:rPr>
              <a:t> </a:t>
            </a:r>
            <a:r>
              <a:rPr lang="en-GB" sz="2000" dirty="0"/>
              <a:t>representation                             - path samples represent water evolving according to the  shallow water bivariate continuity equation - drift and diffusion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52960"/>
            <a:ext cx="6213475" cy="320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832100"/>
            <a:ext cx="1912937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81000" y="4648200"/>
            <a:ext cx="17589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400" b="1"/>
              <a:t>Land cover: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400" b="1">
                <a:solidFill>
                  <a:srgbClr val="FF0000"/>
                </a:solidFill>
              </a:rPr>
              <a:t>red - disturbed areas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400" b="1">
                <a:solidFill>
                  <a:srgbClr val="34CA36"/>
                </a:solidFill>
              </a:rPr>
              <a:t>green - forest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438400" y="5656060"/>
            <a:ext cx="6477000" cy="21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600" dirty="0">
                <a:solidFill>
                  <a:srgbClr val="3333CC"/>
                </a:solidFill>
              </a:rPr>
              <a:t>Water depth:</a:t>
            </a:r>
            <a:r>
              <a:rPr lang="en-GB" sz="1600" dirty="0"/>
              <a:t> </a:t>
            </a:r>
            <a:r>
              <a:rPr lang="en-GB" sz="1600" dirty="0" smtClean="0"/>
              <a:t>particles (1% shown)       continuous </a:t>
            </a:r>
            <a:r>
              <a:rPr lang="en-GB" sz="1600" dirty="0"/>
              <a:t>field=particle density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35025" y="5994400"/>
            <a:ext cx="6736520" cy="2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spcBef>
                <a:spcPts val="1438"/>
              </a:spcBef>
              <a:buClrTx/>
              <a:buFontTx/>
              <a:buNone/>
            </a:pPr>
            <a:r>
              <a:rPr lang="en-US" sz="1800" dirty="0"/>
              <a:t>Rainfall excess, land cover and topography are </a:t>
            </a:r>
            <a:r>
              <a:rPr lang="en-US" sz="1800" b="1" dirty="0">
                <a:solidFill>
                  <a:srgbClr val="3333CC"/>
                </a:solidFill>
              </a:rPr>
              <a:t>spatially variable</a:t>
            </a:r>
            <a:r>
              <a:rPr lang="en-US" sz="2000" b="1" dirty="0">
                <a:latin typeface="Times New Roman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687388"/>
          </a:xfrm>
          <a:ln/>
        </p:spPr>
        <p:txBody>
          <a:bodyPr lIns="92160" tIns="46080" rIns="92160" bIns="46080" anchor="t"/>
          <a:lstStyle/>
          <a:p>
            <a:pPr marL="431800" indent="-212725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US" dirty="0"/>
              <a:t>Path </a:t>
            </a:r>
            <a:r>
              <a:rPr lang="en-US" dirty="0" smtClean="0"/>
              <a:t>sampling accuracy, properties</a:t>
            </a:r>
            <a:endParaRPr lang="en-US" dirty="0"/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60363" y="1219200"/>
            <a:ext cx="8421687" cy="9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3000"/>
              </a:lnSpc>
              <a:spcBef>
                <a:spcPts val="1438"/>
              </a:spcBef>
              <a:buClrTx/>
              <a:buFontTx/>
              <a:buNone/>
            </a:pPr>
            <a:r>
              <a:rPr lang="en-US" sz="2000" dirty="0"/>
              <a:t>Error is proportional to the 1/</a:t>
            </a:r>
            <a:r>
              <a:rPr lang="en-US" sz="2000" dirty="0" smtClean="0"/>
              <a:t>N</a:t>
            </a:r>
            <a:r>
              <a:rPr lang="en-US" sz="2000" baseline="30000" dirty="0" smtClean="0"/>
              <a:t>0.5</a:t>
            </a:r>
            <a:r>
              <a:rPr lang="en-US" sz="2000" dirty="0" smtClean="0"/>
              <a:t>, </a:t>
            </a:r>
            <a:r>
              <a:rPr lang="en-US" sz="2000" dirty="0"/>
              <a:t>where N is the number of </a:t>
            </a:r>
            <a:r>
              <a:rPr lang="en-US" sz="2000" dirty="0" smtClean="0"/>
              <a:t>samples</a:t>
            </a:r>
          </a:p>
          <a:p>
            <a:pPr eaLnBrk="1">
              <a:lnSpc>
                <a:spcPct val="103000"/>
              </a:lnSpc>
              <a:spcBef>
                <a:spcPts val="1438"/>
              </a:spcBef>
              <a:buClrTx/>
              <a:buFontTx/>
              <a:buNone/>
            </a:pPr>
            <a:r>
              <a:rPr lang="en-US" sz="2000" dirty="0" smtClean="0"/>
              <a:t>N = 70,000 (~1 per cell)                   50 million </a:t>
            </a:r>
            <a:r>
              <a:rPr lang="en-US" sz="1600" dirty="0" smtClean="0"/>
              <a:t>(50K run on 1000 processors)</a:t>
            </a:r>
            <a:endParaRPr lang="en-GB" sz="1600" dirty="0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09600" y="5109550"/>
            <a:ext cx="7848302" cy="10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/>
              <a:t>Properties</a:t>
            </a:r>
            <a:r>
              <a:rPr lang="en-US" sz="1800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no mesh is needed (can be used with standard GIS formats)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computationally demanding but perfectly scalable for parallel architectures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robust and flexible:  multidimensional, </a:t>
            </a:r>
            <a:r>
              <a:rPr lang="en-US" sz="1800" dirty="0" err="1" smtClean="0"/>
              <a:t>multiscale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rgbClr val="3333CC"/>
                </a:solidFill>
              </a:rPr>
              <a:t>spatially </a:t>
            </a:r>
            <a:r>
              <a:rPr lang="en-US" sz="1800" dirty="0">
                <a:solidFill>
                  <a:srgbClr val="3333CC"/>
                </a:solidFill>
              </a:rPr>
              <a:t>variable</a:t>
            </a:r>
            <a:r>
              <a:rPr lang="en-US" sz="2000" dirty="0">
                <a:latin typeface="Times New Roman" charset="0"/>
              </a:rPr>
              <a:t> </a:t>
            </a:r>
          </a:p>
        </p:txBody>
      </p:sp>
      <p:pic>
        <p:nvPicPr>
          <p:cNvPr id="3" name="Picture 2" descr="mcsf3_stead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133600"/>
            <a:ext cx="4114800" cy="2885883"/>
          </a:xfrm>
          <a:prstGeom prst="rect">
            <a:avLst/>
          </a:prstGeom>
        </p:spPr>
      </p:pic>
      <p:pic>
        <p:nvPicPr>
          <p:cNvPr id="4" name="Picture 3" descr="mcsf_stead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4089400" cy="286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921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1371600"/>
            <a:ext cx="4156075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38509" y="5105400"/>
            <a:ext cx="6916144" cy="85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>
              <a:lnSpc>
                <a:spcPct val="83000"/>
              </a:lnSpc>
              <a:buClrTx/>
              <a:buFontTx/>
              <a:buNone/>
            </a:pPr>
            <a:r>
              <a:rPr lang="en-GB" sz="2200" dirty="0"/>
              <a:t>Simulation of overland water flow: </a:t>
            </a:r>
          </a:p>
          <a:p>
            <a:pPr algn="ctr" eaLnBrk="1">
              <a:lnSpc>
                <a:spcPct val="83000"/>
              </a:lnSpc>
              <a:buClrTx/>
              <a:buFontTx/>
              <a:buNone/>
            </a:pPr>
            <a:r>
              <a:rPr lang="en-GB" sz="2200" dirty="0"/>
              <a:t>10m resolution combined with 2m resolution</a:t>
            </a:r>
          </a:p>
          <a:p>
            <a:pPr algn="ctr" eaLnBrk="1">
              <a:lnSpc>
                <a:spcPct val="83000"/>
              </a:lnSpc>
              <a:buClrTx/>
              <a:buFontTx/>
              <a:buNone/>
            </a:pPr>
            <a:r>
              <a:rPr lang="en-GB" sz="2200" dirty="0"/>
              <a:t>particles are split when they enter </a:t>
            </a:r>
            <a:r>
              <a:rPr lang="en-GB" sz="2200" dirty="0" err="1"/>
              <a:t>highn</a:t>
            </a:r>
            <a:r>
              <a:rPr lang="en-GB" sz="2200" dirty="0"/>
              <a:t> resolution area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666750" y="381000"/>
            <a:ext cx="7808913" cy="825500"/>
          </a:xfrm>
          <a:ln/>
        </p:spPr>
        <p:txBody>
          <a:bodyPr/>
          <a:lstStyle/>
          <a:p>
            <a:pPr marL="431800" indent="-212725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GB" sz="3200">
                <a:solidFill>
                  <a:srgbClr val="632E17"/>
                </a:solidFill>
              </a:rPr>
              <a:t>Multiscale simulations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227013" y="273050"/>
            <a:ext cx="8521700" cy="687388"/>
          </a:xfrm>
          <a:ln/>
        </p:spPr>
        <p:txBody>
          <a:bodyPr lIns="92160" tIns="46080" rIns="92160" bIns="46080" anchor="t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632E17"/>
                </a:solidFill>
              </a:rPr>
              <a:t>Modeling erosion and sediment flow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85800" y="2362200"/>
            <a:ext cx="7620000" cy="250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20000"/>
              </a:lnSpc>
              <a:buClrTx/>
              <a:buFontTx/>
              <a:buNone/>
            </a:pPr>
            <a:r>
              <a:rPr lang="en-GB" b="1" dirty="0">
                <a:solidFill>
                  <a:srgbClr val="007D7D"/>
                </a:solidFill>
                <a:cs typeface="msmincho" charset="0"/>
              </a:rPr>
              <a:t>Motivation: sustainable land use management</a:t>
            </a:r>
          </a:p>
          <a:p>
            <a:pPr eaLnBrk="1">
              <a:lnSpc>
                <a:spcPct val="120000"/>
              </a:lnSpc>
              <a:buClrTx/>
              <a:buFontTx/>
              <a:buNone/>
            </a:pPr>
            <a:r>
              <a:rPr lang="en-GB" b="1" dirty="0">
                <a:cs typeface="msmincho" charset="0"/>
              </a:rPr>
              <a:t>- analysis of spatial pattern of sediment flow, </a:t>
            </a:r>
          </a:p>
          <a:p>
            <a:pPr eaLnBrk="1">
              <a:lnSpc>
                <a:spcPct val="120000"/>
              </a:lnSpc>
              <a:buClrTx/>
              <a:buFontTx/>
              <a:buNone/>
            </a:pPr>
            <a:r>
              <a:rPr lang="en-GB" b="1" dirty="0">
                <a:cs typeface="msmincho" charset="0"/>
              </a:rPr>
              <a:t>- identification sediment sources and sinks, </a:t>
            </a:r>
          </a:p>
          <a:p>
            <a:pPr eaLnBrk="1">
              <a:lnSpc>
                <a:spcPct val="120000"/>
              </a:lnSpc>
              <a:buClrTx/>
              <a:buFontTx/>
              <a:buNone/>
            </a:pPr>
            <a:r>
              <a:rPr lang="en-GB" b="1" dirty="0">
                <a:cs typeface="msmincho" charset="0"/>
              </a:rPr>
              <a:t>- design of conservation measures</a:t>
            </a:r>
          </a:p>
          <a:p>
            <a:pPr eaLnBrk="1">
              <a:lnSpc>
                <a:spcPct val="120000"/>
              </a:lnSpc>
              <a:buClrTx/>
              <a:buFontTx/>
              <a:buNone/>
            </a:pPr>
            <a:endParaRPr lang="en-GB" sz="2000" b="1" dirty="0">
              <a:cs typeface="msmincho" charset="0"/>
            </a:endParaRPr>
          </a:p>
          <a:p>
            <a:pPr eaLnBrk="1">
              <a:lnSpc>
                <a:spcPct val="120000"/>
              </a:lnSpc>
              <a:buClrTx/>
              <a:buFontTx/>
              <a:buNone/>
            </a:pPr>
            <a:endParaRPr lang="en-GB" sz="2000" b="1" dirty="0">
              <a:solidFill>
                <a:srgbClr val="C5000B"/>
              </a:solidFill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243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155520" y="45360"/>
            <a:ext cx="8732520" cy="101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dirty="0">
                <a:solidFill>
                  <a:srgbClr val="4C1900"/>
                </a:solidFill>
                <a:latin typeface="Arial"/>
              </a:rPr>
              <a:t>Sediment </a:t>
            </a:r>
            <a:r>
              <a:rPr lang="en-US" sz="3600" b="1" dirty="0" smtClean="0">
                <a:solidFill>
                  <a:srgbClr val="4C1900"/>
                </a:solidFill>
                <a:latin typeface="Arial"/>
              </a:rPr>
              <a:t>transport</a:t>
            </a:r>
            <a:endParaRPr dirty="0">
              <a:solidFill>
                <a:srgbClr val="4C1900"/>
              </a:solidFill>
            </a:endParaRPr>
          </a:p>
        </p:txBody>
      </p:sp>
      <p:pic>
        <p:nvPicPr>
          <p:cNvPr id="196" name="Picture 195"/>
          <p:cNvPicPr/>
          <p:nvPr/>
        </p:nvPicPr>
        <p:blipFill>
          <a:blip r:embed="rId2">
            <a:lum bright="-7000" contrast="43000"/>
          </a:blip>
          <a:stretch/>
        </p:blipFill>
        <p:spPr>
          <a:xfrm>
            <a:off x="2164320" y="2409480"/>
            <a:ext cx="4498560" cy="764640"/>
          </a:xfrm>
          <a:prstGeom prst="rect">
            <a:avLst/>
          </a:prstGeom>
          <a:ln>
            <a:noFill/>
          </a:ln>
        </p:spPr>
      </p:pic>
      <p:sp>
        <p:nvSpPr>
          <p:cNvPr id="197" name="TextShape 2"/>
          <p:cNvSpPr txBox="1"/>
          <p:nvPr/>
        </p:nvSpPr>
        <p:spPr>
          <a:xfrm>
            <a:off x="832680" y="3699360"/>
            <a:ext cx="7054920" cy="1329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where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       D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Standard Symbols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( 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T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- </a:t>
            </a:r>
            <a:r>
              <a:rPr lang="en-US" sz="1800" i="1" dirty="0" err="1">
                <a:solidFill>
                  <a:srgbClr val="000000"/>
                </a:solidFill>
                <a:latin typeface="+mn-lt"/>
              </a:rPr>
              <a:t>q</a:t>
            </a:r>
            <a:r>
              <a:rPr lang="en-US" sz="1800" i="1" baseline="-101000" dirty="0" err="1">
                <a:solidFill>
                  <a:srgbClr val="000000"/>
                </a:solidFill>
                <a:latin typeface="+mn-lt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+mn-lt"/>
              </a:rPr>
              <a:t>)  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is sources-sinks term</a:t>
            </a:r>
            <a:r>
              <a:rPr lang="en-US" sz="18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</a:t>
            </a:r>
            <a:endParaRPr sz="1800" dirty="0">
              <a:solidFill>
                <a:srgbClr val="000000"/>
              </a:solidFill>
              <a:latin typeface="+mn-lt"/>
            </a:endParaRPr>
          </a:p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                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D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/ 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D</a:t>
            </a:r>
            <a:r>
              <a:rPr lang="en-US" sz="1800" baseline="-101000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+ </a:t>
            </a:r>
            <a:r>
              <a:rPr lang="en-US" sz="1800" i="1" dirty="0" err="1">
                <a:solidFill>
                  <a:srgbClr val="000000"/>
                </a:solidFill>
                <a:latin typeface="+mn-lt"/>
              </a:rPr>
              <a:t>q</a:t>
            </a:r>
            <a:r>
              <a:rPr lang="en-US" sz="1800" i="1" baseline="-101000" dirty="0" err="1">
                <a:solidFill>
                  <a:srgbClr val="000000"/>
                </a:solidFill>
                <a:latin typeface="+mn-lt"/>
              </a:rPr>
              <a:t>s</a:t>
            </a:r>
            <a:r>
              <a:rPr lang="en-US" sz="1800" i="1" baseline="-101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/ 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T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= 1 (Foster and Meyer, 1972)</a:t>
            </a:r>
            <a:endParaRPr sz="1800" dirty="0">
              <a:solidFill>
                <a:srgbClr val="000000"/>
              </a:solidFill>
              <a:latin typeface="+mn-lt"/>
            </a:endParaRPr>
          </a:p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                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T = </a:t>
            </a:r>
            <a:r>
              <a:rPr lang="en-US" sz="1800" i="1" dirty="0" err="1">
                <a:solidFill>
                  <a:srgbClr val="000000"/>
                </a:solidFill>
                <a:latin typeface="+mn-lt"/>
              </a:rPr>
              <a:t>K</a:t>
            </a:r>
            <a:r>
              <a:rPr lang="en-US" sz="1800" i="1" baseline="-20000" dirty="0" err="1">
                <a:solidFill>
                  <a:srgbClr val="000000"/>
                </a:solidFill>
                <a:latin typeface="+mn-lt"/>
              </a:rPr>
              <a:t>t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+mn-lt"/>
                <a:ea typeface="OpenSymbol"/>
              </a:rPr>
              <a:t></a:t>
            </a:r>
            <a:r>
              <a:rPr lang="en-US" sz="1800" i="1" baseline="101000" dirty="0">
                <a:solidFill>
                  <a:srgbClr val="000000"/>
                </a:solidFill>
                <a:latin typeface="+mn-lt"/>
                <a:ea typeface="OpenSymbol"/>
              </a:rPr>
              <a:t>p</a:t>
            </a:r>
            <a:endParaRPr sz="1800" dirty="0">
              <a:solidFill>
                <a:srgbClr val="000000"/>
              </a:solidFill>
              <a:latin typeface="+mn-lt"/>
            </a:endParaRPr>
          </a:p>
          <a:p>
            <a:r>
              <a:rPr lang="en-US" sz="1800" dirty="0">
                <a:solidFill>
                  <a:srgbClr val="000000"/>
                </a:solidFill>
                <a:latin typeface="+mn-lt"/>
                <a:ea typeface="OpenSymbol"/>
              </a:rPr>
              <a:t>                </a:t>
            </a:r>
            <a:r>
              <a:rPr lang="en-US" sz="1800" i="1" dirty="0">
                <a:solidFill>
                  <a:srgbClr val="000000"/>
                </a:solidFill>
                <a:latin typeface="+mn-lt"/>
                <a:ea typeface="OpenSymbol"/>
              </a:rPr>
              <a:t>D</a:t>
            </a:r>
            <a:r>
              <a:rPr lang="en-US" sz="1800" i="1" baseline="-20000" dirty="0">
                <a:solidFill>
                  <a:srgbClr val="000000"/>
                </a:solidFill>
                <a:latin typeface="+mn-lt"/>
                <a:ea typeface="OpenSymbol"/>
              </a:rPr>
              <a:t>c</a:t>
            </a:r>
            <a:r>
              <a:rPr lang="en-US" sz="1800" i="1" dirty="0">
                <a:solidFill>
                  <a:srgbClr val="000000"/>
                </a:solidFill>
                <a:latin typeface="+mn-lt"/>
                <a:ea typeface="OpenSymbol"/>
              </a:rPr>
              <a:t> = </a:t>
            </a:r>
            <a:r>
              <a:rPr lang="en-US" sz="1800" i="1" dirty="0" err="1">
                <a:solidFill>
                  <a:srgbClr val="000000"/>
                </a:solidFill>
                <a:latin typeface="+mn-lt"/>
                <a:ea typeface="OpenSymbol"/>
              </a:rPr>
              <a:t>K</a:t>
            </a:r>
            <a:r>
              <a:rPr lang="en-US" sz="1800" i="1" baseline="-101000" dirty="0" err="1">
                <a:solidFill>
                  <a:srgbClr val="000000"/>
                </a:solidFill>
                <a:latin typeface="+mn-lt"/>
                <a:ea typeface="OpenSymbol"/>
              </a:rPr>
              <a:t>d</a:t>
            </a:r>
            <a:r>
              <a:rPr lang="en-US" sz="1800" i="1" dirty="0">
                <a:solidFill>
                  <a:srgbClr val="000000"/>
                </a:solidFill>
                <a:latin typeface="+mn-lt"/>
                <a:ea typeface="OpenSymbol"/>
              </a:rPr>
              <a:t> (</a:t>
            </a:r>
            <a:r>
              <a:rPr lang="en-US" sz="1800" i="1" dirty="0">
                <a:solidFill>
                  <a:srgbClr val="000000"/>
                </a:solidFill>
                <a:latin typeface="+mn-lt"/>
                <a:ea typeface="StarSymbol"/>
              </a:rPr>
              <a:t> - </a:t>
            </a:r>
            <a:r>
              <a:rPr lang="en-US" sz="1800" i="1" baseline="-20000" dirty="0">
                <a:solidFill>
                  <a:srgbClr val="000000"/>
                </a:solidFill>
                <a:latin typeface="+mn-lt"/>
                <a:ea typeface="StarSymbol"/>
              </a:rPr>
              <a:t>c</a:t>
            </a:r>
            <a:r>
              <a:rPr lang="en-US" sz="1800" i="1" dirty="0">
                <a:solidFill>
                  <a:srgbClr val="000000"/>
                </a:solidFill>
                <a:latin typeface="+mn-lt"/>
                <a:ea typeface="StarSymbol"/>
              </a:rPr>
              <a:t>)</a:t>
            </a:r>
            <a:r>
              <a:rPr lang="en-US" sz="1800" i="1" baseline="101000" dirty="0">
                <a:solidFill>
                  <a:srgbClr val="000000"/>
                </a:solidFill>
                <a:latin typeface="+mn-lt"/>
                <a:ea typeface="StarSymbol"/>
              </a:rPr>
              <a:t>q</a:t>
            </a:r>
            <a:endParaRPr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8" name="TextShape 3"/>
          <p:cNvSpPr txBox="1"/>
          <p:nvPr/>
        </p:nvSpPr>
        <p:spPr>
          <a:xfrm>
            <a:off x="603000" y="5238000"/>
            <a:ext cx="8117640" cy="1236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1800" i="1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- sediment concentration, </a:t>
            </a:r>
            <a:r>
              <a:rPr lang="en-US" sz="1800" i="1" dirty="0" err="1">
                <a:solidFill>
                  <a:srgbClr val="000000"/>
                </a:solidFill>
                <a:latin typeface="+mn-lt"/>
              </a:rPr>
              <a:t>q</a:t>
            </a:r>
            <a:r>
              <a:rPr lang="en-US" sz="1800" i="1" baseline="-101000" dirty="0" err="1">
                <a:solidFill>
                  <a:srgbClr val="000000"/>
                </a:solidFill>
                <a:latin typeface="+mn-lt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- sediment flow, </a:t>
            </a:r>
            <a:endParaRPr sz="1800" dirty="0">
              <a:solidFill>
                <a:srgbClr val="000000"/>
              </a:solidFill>
              <a:latin typeface="+mn-lt"/>
            </a:endParaRPr>
          </a:p>
          <a:p>
            <a:r>
              <a:rPr lang="en-US" sz="1800" i="1" dirty="0">
                <a:solidFill>
                  <a:srgbClr val="000000"/>
                </a:solidFill>
                <a:latin typeface="+mn-lt"/>
              </a:rPr>
              <a:t>T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-  transport capacity, 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D</a:t>
            </a:r>
            <a:r>
              <a:rPr lang="en-US" sz="1800" i="1" baseline="-20000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- detachment capacity, 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Standard Symbols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(r) - first order reaction </a:t>
            </a:r>
            <a:r>
              <a:rPr lang="en-US" sz="1800" dirty="0" err="1">
                <a:solidFill>
                  <a:srgbClr val="000000"/>
                </a:solidFill>
                <a:latin typeface="+mn-lt"/>
              </a:rPr>
              <a:t>coef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.</a:t>
            </a:r>
            <a:endParaRPr sz="1800" dirty="0">
              <a:solidFill>
                <a:srgbClr val="000000"/>
              </a:solidFill>
              <a:latin typeface="+mn-lt"/>
            </a:endParaRPr>
          </a:p>
          <a:p>
            <a:r>
              <a:rPr lang="en-US" sz="1800" dirty="0">
                <a:solidFill>
                  <a:srgbClr val="000000"/>
                </a:solidFill>
                <a:latin typeface="+mn-lt"/>
                <a:ea typeface="OpenSymbol"/>
              </a:rPr>
              <a:t>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– diffusion constant, 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StarSymbol"/>
              </a:rPr>
              <a:t> - shear stress, </a:t>
            </a:r>
            <a:r>
              <a:rPr lang="en-US" sz="1800" i="1" baseline="-20000" dirty="0">
                <a:solidFill>
                  <a:srgbClr val="000000"/>
                </a:solidFill>
                <a:latin typeface="+mn-lt"/>
                <a:ea typeface="StarSymbol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StarSymbol"/>
              </a:rPr>
              <a:t> - critical shear stress,</a:t>
            </a:r>
            <a:endParaRPr sz="1800" dirty="0">
              <a:solidFill>
                <a:srgbClr val="000000"/>
              </a:solidFill>
              <a:latin typeface="+mn-lt"/>
            </a:endParaRPr>
          </a:p>
          <a:p>
            <a:r>
              <a:rPr lang="en-US" sz="1800" i="1" dirty="0" err="1">
                <a:solidFill>
                  <a:srgbClr val="000000"/>
                </a:solidFill>
                <a:latin typeface="+mn-lt"/>
                <a:ea typeface="StarSymbol"/>
              </a:rPr>
              <a:t>K</a:t>
            </a:r>
            <a:r>
              <a:rPr lang="en-US" sz="1800" i="1" baseline="-20000" dirty="0" err="1">
                <a:solidFill>
                  <a:srgbClr val="000000"/>
                </a:solidFill>
                <a:latin typeface="+mn-lt"/>
                <a:ea typeface="StarSymbol"/>
              </a:rPr>
              <a:t>t</a:t>
            </a:r>
            <a:r>
              <a:rPr lang="en-US" sz="1800" i="1" baseline="-20000" dirty="0">
                <a:solidFill>
                  <a:srgbClr val="000000"/>
                </a:solidFill>
                <a:latin typeface="+mn-lt"/>
                <a:ea typeface="StarSymbol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+mn-lt"/>
                <a:ea typeface="StarSymbol"/>
              </a:rPr>
              <a:t>K</a:t>
            </a:r>
            <a:r>
              <a:rPr lang="en-US" sz="1800" i="1" baseline="-20000" dirty="0" err="1">
                <a:solidFill>
                  <a:srgbClr val="000000"/>
                </a:solidFill>
                <a:latin typeface="+mn-lt"/>
                <a:ea typeface="StarSymbol"/>
              </a:rPr>
              <a:t>d</a:t>
            </a:r>
            <a:r>
              <a:rPr lang="en-US" sz="1800" i="1" baseline="-20000" dirty="0">
                <a:solidFill>
                  <a:srgbClr val="000000"/>
                </a:solidFill>
                <a:latin typeface="+mn-lt"/>
                <a:ea typeface="StarSymbol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+mn-lt"/>
                <a:ea typeface="StarSymbol"/>
              </a:rPr>
              <a:t> - 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StarSymbol"/>
              </a:rPr>
              <a:t>transport and detachment capacity </a:t>
            </a:r>
            <a:r>
              <a:rPr lang="en-US" sz="1800" dirty="0" err="1">
                <a:solidFill>
                  <a:srgbClr val="000000"/>
                </a:solidFill>
                <a:latin typeface="+mn-lt"/>
                <a:ea typeface="StarSymbol"/>
              </a:rPr>
              <a:t>coef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StarSymbol"/>
              </a:rPr>
              <a:t>.</a:t>
            </a:r>
            <a:endParaRPr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9" name="TextShape 4"/>
          <p:cNvSpPr txBox="1"/>
          <p:nvPr/>
        </p:nvSpPr>
        <p:spPr>
          <a:xfrm>
            <a:off x="538920" y="981000"/>
            <a:ext cx="8084160" cy="1268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Sediment transport and net erosion/deposition model is based</a:t>
            </a:r>
            <a:endParaRPr sz="2000" dirty="0">
              <a:solidFill>
                <a:srgbClr val="000000"/>
              </a:solidFill>
              <a:latin typeface="+mn-lt"/>
            </a:endParaRP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on 2D generalization of a 1D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hillslope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erosion model used in WEPP.</a:t>
            </a:r>
            <a:endParaRPr sz="2000" dirty="0">
              <a:solidFill>
                <a:srgbClr val="000000"/>
              </a:solidFill>
              <a:latin typeface="+mn-lt"/>
            </a:endParaRP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Using </a:t>
            </a:r>
            <a:r>
              <a:rPr lang="en-US" sz="2000" i="1" dirty="0">
                <a:solidFill>
                  <a:srgbClr val="000000"/>
                </a:solidFill>
                <a:latin typeface="+mn-lt"/>
              </a:rPr>
              <a:t>steady state water flow as input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sediment transport is described</a:t>
            </a:r>
            <a:endParaRPr sz="2000" dirty="0">
              <a:solidFill>
                <a:srgbClr val="000000"/>
              </a:solidFill>
              <a:latin typeface="+mn-lt"/>
            </a:endParaRP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by continuity equation with diffusion term:</a:t>
            </a:r>
            <a:endParaRPr sz="2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669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709613" y="168275"/>
            <a:ext cx="7808912" cy="771525"/>
          </a:xfrm>
          <a:ln/>
        </p:spPr>
        <p:txBody>
          <a:bodyPr/>
          <a:lstStyle/>
          <a:p>
            <a:pPr marL="431800" indent="-211138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US" sz="3200">
                <a:solidFill>
                  <a:srgbClr val="632E17"/>
                </a:solidFill>
              </a:rPr>
              <a:t>Sediment flow for different soils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4" y="914400"/>
            <a:ext cx="376055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914399"/>
            <a:ext cx="3759930" cy="312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2474912" cy="2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4267200"/>
            <a:ext cx="2279650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33400" y="4267200"/>
            <a:ext cx="5375157" cy="31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dirty="0">
                <a:latin typeface="Times New Roman" charset="0"/>
              </a:rPr>
              <a:t> </a:t>
            </a:r>
            <a:r>
              <a:rPr lang="en-GB" sz="1800" dirty="0">
                <a:latin typeface="+mn-lt"/>
              </a:rPr>
              <a:t>sand C </a:t>
            </a:r>
            <a:r>
              <a:rPr lang="en-GB" sz="1800" dirty="0">
                <a:latin typeface="+mn-lt"/>
                <a:cs typeface="Standard Symbols" charset="0"/>
              </a:rPr>
              <a:t>~1</a:t>
            </a:r>
            <a:r>
              <a:rPr lang="en-GB" sz="1800" dirty="0">
                <a:latin typeface="+mn-lt"/>
              </a:rPr>
              <a:t>                                              </a:t>
            </a:r>
            <a:r>
              <a:rPr lang="en-GB" sz="1800" dirty="0" smtClean="0">
                <a:latin typeface="+mn-lt"/>
              </a:rPr>
              <a:t>  clay </a:t>
            </a:r>
            <a:r>
              <a:rPr lang="en-GB" sz="1800" dirty="0">
                <a:latin typeface="+mn-lt"/>
              </a:rPr>
              <a:t>C </a:t>
            </a:r>
            <a:r>
              <a:rPr lang="en-GB" sz="1800" dirty="0">
                <a:latin typeface="+mn-lt"/>
                <a:cs typeface="Standard Symbols" charset="0"/>
              </a:rPr>
              <a:t>~0.1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73050" y="5322888"/>
            <a:ext cx="1163638" cy="8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600" b="1"/>
              <a:t>transport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600" b="1"/>
              <a:t>capacity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600" b="1"/>
              <a:t>limited case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600" b="1"/>
              <a:t>TCL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019675" y="5273675"/>
            <a:ext cx="1196975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600" b="1"/>
              <a:t>detachment 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600" b="1"/>
              <a:t>capacity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600" b="1"/>
              <a:t>limited case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600" b="1"/>
              <a:t>DCL</a:t>
            </a:r>
          </a:p>
        </p:txBody>
      </p:sp>
    </p:spTree>
    <p:extLst>
      <p:ext uri="{BB962C8B-B14F-4D97-AF65-F5344CB8AC3E}">
        <p14:creationId xmlns:p14="http://schemas.microsoft.com/office/powerpoint/2010/main" val="1975872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371600" y="3352800"/>
            <a:ext cx="3429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57088"/>
            <a:ext cx="5041893" cy="243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1" y="3810000"/>
            <a:ext cx="501389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11138" y="284163"/>
            <a:ext cx="8715375" cy="560387"/>
          </a:xfrm>
          <a:ln/>
        </p:spPr>
        <p:txBody>
          <a:bodyPr lIns="92160" tIns="46080" rIns="92160" bIns="46080" anchor="t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>
                <a:solidFill>
                  <a:srgbClr val="632E17"/>
                </a:solidFill>
                <a:cs typeface="msmincho" charset="0"/>
              </a:rPr>
              <a:t>Detachment and transport capacity limited 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1093788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71863"/>
            <a:ext cx="1104900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5791200" y="1447800"/>
            <a:ext cx="2959719" cy="16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transport </a:t>
            </a:r>
            <a:r>
              <a:rPr lang="en-US" sz="1800" dirty="0" smtClean="0">
                <a:solidFill>
                  <a:srgbClr val="000000"/>
                </a:solidFill>
              </a:rPr>
              <a:t>capacity of </a:t>
            </a:r>
            <a:r>
              <a:rPr lang="en-US" sz="1800" dirty="0">
                <a:solidFill>
                  <a:srgbClr val="000000"/>
                </a:solidFill>
              </a:rPr>
              <a:t>surface water </a:t>
            </a:r>
            <a:r>
              <a:rPr lang="en-US" sz="1800" dirty="0" smtClean="0">
                <a:solidFill>
                  <a:srgbClr val="000000"/>
                </a:solidFill>
              </a:rPr>
              <a:t>flow </a:t>
            </a:r>
            <a:r>
              <a:rPr lang="en-US" sz="1800" dirty="0">
                <a:solidFill>
                  <a:srgbClr val="000000"/>
                </a:solidFill>
              </a:rPr>
              <a:t>is much </a:t>
            </a:r>
            <a:r>
              <a:rPr lang="en-US" sz="1800" dirty="0" smtClean="0">
                <a:solidFill>
                  <a:srgbClr val="000000"/>
                </a:solidFill>
              </a:rPr>
              <a:t>higher than </a:t>
            </a:r>
            <a:r>
              <a:rPr lang="en-US" sz="1800" dirty="0">
                <a:solidFill>
                  <a:srgbClr val="000000"/>
                </a:solidFill>
              </a:rPr>
              <a:t>its capacity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to detach soil </a:t>
            </a:r>
            <a:r>
              <a:rPr lang="en-US" sz="1800" dirty="0" smtClean="0">
                <a:solidFill>
                  <a:srgbClr val="000000"/>
                </a:solidFill>
              </a:rPr>
              <a:t>(</a:t>
            </a:r>
            <a:r>
              <a:rPr lang="en-US" sz="1800" dirty="0">
                <a:solidFill>
                  <a:srgbClr val="000000"/>
                </a:solidFill>
              </a:rPr>
              <a:t>e.g. due to soil </a:t>
            </a:r>
            <a:r>
              <a:rPr lang="en-US" sz="1800" dirty="0" smtClean="0">
                <a:solidFill>
                  <a:srgbClr val="000000"/>
                </a:solidFill>
              </a:rPr>
              <a:t>compaction</a:t>
            </a:r>
            <a:r>
              <a:rPr lang="en-US" sz="1800" dirty="0">
                <a:solidFill>
                  <a:srgbClr val="000000"/>
                </a:solidFill>
              </a:rPr>
              <a:t>) &gt;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erosion everywhere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5943600" y="3962400"/>
            <a:ext cx="2667000" cy="112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transport </a:t>
            </a:r>
            <a:r>
              <a:rPr lang="en-US" sz="1800" dirty="0" smtClean="0">
                <a:solidFill>
                  <a:srgbClr val="000000"/>
                </a:solidFill>
              </a:rPr>
              <a:t>capacity of </a:t>
            </a:r>
            <a:r>
              <a:rPr lang="en-US" sz="1800" dirty="0">
                <a:solidFill>
                  <a:srgbClr val="000000"/>
                </a:solidFill>
              </a:rPr>
              <a:t>surface water </a:t>
            </a:r>
            <a:r>
              <a:rPr lang="en-US" sz="1800" dirty="0" smtClean="0">
                <a:solidFill>
                  <a:srgbClr val="000000"/>
                </a:solidFill>
              </a:rPr>
              <a:t>flow </a:t>
            </a:r>
            <a:r>
              <a:rPr lang="en-US" sz="1800" dirty="0">
                <a:solidFill>
                  <a:srgbClr val="000000"/>
                </a:solidFill>
              </a:rPr>
              <a:t>is lower &gt; </a:t>
            </a:r>
            <a:r>
              <a:rPr lang="en-US" sz="1800" dirty="0" smtClean="0">
                <a:solidFill>
                  <a:srgbClr val="000000"/>
                </a:solidFill>
              </a:rPr>
              <a:t>deposition </a:t>
            </a:r>
            <a:r>
              <a:rPr lang="en-US" sz="1800" dirty="0">
                <a:solidFill>
                  <a:srgbClr val="000000"/>
                </a:solidFill>
              </a:rPr>
              <a:t>starts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higher on </a:t>
            </a:r>
            <a:r>
              <a:rPr lang="en-US" sz="1800" dirty="0" err="1">
                <a:solidFill>
                  <a:srgbClr val="000000"/>
                </a:solidFill>
              </a:rPr>
              <a:t>hillslopes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60731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Path </a:t>
            </a:r>
            <a:r>
              <a:rPr lang="en-US" dirty="0" smtClean="0"/>
              <a:t>sampling accuracy</a:t>
            </a:r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1487488"/>
          </a:xfrm>
          <a:ln/>
        </p:spPr>
        <p:txBody>
          <a:bodyPr lIns="90000" tIns="46800" rIns="90000" bIns="46800"/>
          <a:lstStyle/>
          <a:p>
            <a:pPr marL="341313" indent="-336550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dirty="0"/>
              <a:t>Net erosion/deposition as change in sediment flow </a:t>
            </a:r>
          </a:p>
          <a:p>
            <a:pPr marL="341313" indent="-336550">
              <a:buFont typeface="Arial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/>
              <a:t>sediment flow computed using path sampling</a:t>
            </a:r>
          </a:p>
          <a:p>
            <a:pPr marL="341313" indent="-336550">
              <a:buFont typeface="Arial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/>
              <a:t>accuracy depends on the number of particles used in simulation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6324600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1208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244800" y="439920"/>
            <a:ext cx="8547840" cy="1281240"/>
          </a:xfrm>
          <a:prstGeom prst="rect">
            <a:avLst/>
          </a:prstGeom>
          <a:noFill/>
          <a:ln>
            <a:noFill/>
          </a:ln>
        </p:spPr>
        <p:txBody>
          <a:bodyPr lIns="92160" tIns="46080" rIns="92160" bIns="46080"/>
          <a:lstStyle/>
          <a:p>
            <a:pPr algn="ctr"/>
            <a:r>
              <a:rPr lang="en-US" sz="3600" b="1" dirty="0">
                <a:solidFill>
                  <a:srgbClr val="4C1900"/>
                </a:solidFill>
                <a:latin typeface="Arial"/>
              </a:rPr>
              <a:t>Implementation in GRASS and Applications </a:t>
            </a:r>
            <a:endParaRPr dirty="0">
              <a:solidFill>
                <a:srgbClr val="4C1900"/>
              </a:solidFill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7605000" y="6546600"/>
            <a:ext cx="1064520" cy="306000"/>
          </a:xfrm>
          <a:prstGeom prst="rect">
            <a:avLst/>
          </a:prstGeom>
          <a:noFill/>
          <a:ln>
            <a:noFill/>
          </a:ln>
        </p:spPr>
        <p:txBody>
          <a:bodyPr lIns="92160" tIns="46080" rIns="92160" bIns="46080" anchor="ctr" anchorCtr="1"/>
          <a:lstStyle/>
          <a:p>
            <a:r>
              <a:rPr lang="en-US" sz="1400" i="1">
                <a:latin typeface="Times New Roman"/>
              </a:rPr>
              <a:t>H. Mitasova</a:t>
            </a:r>
            <a:endParaRPr/>
          </a:p>
        </p:txBody>
      </p:sp>
      <p:sp>
        <p:nvSpPr>
          <p:cNvPr id="235" name="TextShape 3"/>
          <p:cNvSpPr txBox="1"/>
          <p:nvPr/>
        </p:nvSpPr>
        <p:spPr>
          <a:xfrm>
            <a:off x="787320" y="2017440"/>
            <a:ext cx="7660800" cy="725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Implemented in GRASS as </a:t>
            </a:r>
            <a:r>
              <a:rPr lang="en-US" sz="2400" dirty="0" err="1">
                <a:solidFill>
                  <a:srgbClr val="3366FF"/>
                </a:solidFill>
                <a:latin typeface="+mn-lt"/>
              </a:rPr>
              <a:t>r.sim.water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and </a:t>
            </a:r>
            <a:r>
              <a:rPr lang="en-US" sz="2400" dirty="0" err="1">
                <a:solidFill>
                  <a:srgbClr val="3366FF"/>
                </a:solidFill>
                <a:latin typeface="+mn-lt"/>
              </a:rPr>
              <a:t>r.sim.sediment</a:t>
            </a:r>
            <a:endParaRPr dirty="0">
              <a:solidFill>
                <a:srgbClr val="3366FF"/>
              </a:solidFill>
              <a:latin typeface="+mn-lt"/>
            </a:endParaRP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Released with GRASS5.3 as experimental code</a:t>
            </a:r>
            <a:endParaRPr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36" name="TextShape 4"/>
          <p:cNvSpPr txBox="1"/>
          <p:nvPr/>
        </p:nvSpPr>
        <p:spPr>
          <a:xfrm>
            <a:off x="750600" y="3191760"/>
            <a:ext cx="7736400" cy="249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Applications focus on spatial pattern of water and sediment</a:t>
            </a:r>
            <a:endParaRPr dirty="0">
              <a:solidFill>
                <a:srgbClr val="000000"/>
              </a:solidFill>
              <a:latin typeface="+mn-lt"/>
            </a:endParaRPr>
          </a:p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flow and net erosion/deposition under spatially variable </a:t>
            </a:r>
            <a:endParaRPr dirty="0">
              <a:solidFill>
                <a:srgbClr val="000000"/>
              </a:solidFill>
              <a:latin typeface="+mn-lt"/>
            </a:endParaRPr>
          </a:p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conditions:</a:t>
            </a:r>
            <a:endParaRPr dirty="0">
              <a:solidFill>
                <a:srgbClr val="000000"/>
              </a:solidFill>
              <a:latin typeface="+mn-lt"/>
            </a:endParaRPr>
          </a:p>
          <a:p>
            <a:endParaRPr dirty="0">
              <a:solidFill>
                <a:srgbClr val="000000"/>
              </a:solidFill>
              <a:latin typeface="+mn-lt"/>
            </a:endParaRPr>
          </a:p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- studies of land use change impact, </a:t>
            </a:r>
            <a:endParaRPr dirty="0">
              <a:solidFill>
                <a:srgbClr val="000000"/>
              </a:solidFill>
              <a:latin typeface="+mn-lt"/>
            </a:endParaRPr>
          </a:p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- design of conservation measures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.</a:t>
            </a:r>
            <a:endParaRPr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435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447800"/>
            <a:ext cx="2665412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307975"/>
            <a:ext cx="8548688" cy="857250"/>
          </a:xfrm>
          <a:ln/>
        </p:spPr>
        <p:txBody>
          <a:bodyPr lIns="92160" tIns="46080" rIns="92160" bIns="46080" anchor="t"/>
          <a:lstStyle/>
          <a:p>
            <a:pPr marL="431800" indent="-211138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US" sz="3200">
                <a:solidFill>
                  <a:srgbClr val="632E17"/>
                </a:solidFill>
              </a:rPr>
              <a:t>Impact of change in land use pattern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4359275"/>
            <a:ext cx="224155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95750"/>
            <a:ext cx="2833688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865313"/>
            <a:ext cx="2025650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2728913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272415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1590675"/>
            <a:ext cx="4318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57213" y="1346200"/>
            <a:ext cx="7897812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600" b="1"/>
              <a:t>Original LU                                 sediment flow                         net erosion/deposition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600" b="1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600" b="1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600" b="1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600" b="1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600" b="1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600" b="1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600" b="1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600" b="1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600" b="1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600" b="1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600" b="1"/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600" b="1"/>
              <a:t>Optimized LU: estimate erosion for uniform bare ground 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600" b="1"/>
              <a:t>and put grass on the highest erosion areas</a:t>
            </a:r>
          </a:p>
        </p:txBody>
      </p:sp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670050"/>
            <a:ext cx="4651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9431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Multidimensional Geospatial </a:t>
            </a:r>
            <a:r>
              <a:rPr lang="en-GB" dirty="0" err="1" smtClean="0"/>
              <a:t>Modeling</a:t>
            </a:r>
            <a:r>
              <a:rPr lang="en-GB" dirty="0" smtClean="0"/>
              <a:t> </a:t>
            </a:r>
            <a:r>
              <a:rPr lang="en-GB" dirty="0"/>
              <a:t>MEA592 – Helena Mitasova</a:t>
            </a:r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/>
              <a:t>Geospatial modeling of processes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660900"/>
          </a:xfrm>
          <a:ln/>
        </p:spPr>
        <p:txBody>
          <a:bodyPr lIns="90000" tIns="46800" rIns="90000" bIns="46800"/>
          <a:lstStyle/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 smtClean="0">
                <a:solidFill>
                  <a:srgbClr val="000090"/>
                </a:solidFill>
              </a:rPr>
              <a:t>Mass flow, fluxes, spread:</a:t>
            </a:r>
          </a:p>
          <a:p>
            <a:pPr marL="460375" indent="-457200">
              <a:buClrTx/>
              <a:buFont typeface="Arial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/>
              <a:t>air, water, sediment, debris, chemicals, </a:t>
            </a:r>
            <a:r>
              <a:rPr lang="en-US" sz="2000" dirty="0" smtClean="0"/>
              <a:t>fire, seeds, disease</a:t>
            </a:r>
            <a:endParaRPr lang="en-US" sz="2000" dirty="0"/>
          </a:p>
          <a:p>
            <a:pPr marL="460375" indent="-457200">
              <a:buClrTx/>
              <a:buFont typeface="Arial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/>
              <a:t>modeled by continuity and momentum </a:t>
            </a:r>
            <a:r>
              <a:rPr lang="en-US" sz="2000" dirty="0" smtClean="0"/>
              <a:t>equations</a:t>
            </a:r>
          </a:p>
          <a:p>
            <a:pPr marL="460375" indent="-457200">
              <a:buClrTx/>
              <a:buFont typeface="Arial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000" dirty="0" smtClean="0"/>
              <a:t>flow / </a:t>
            </a:r>
            <a:r>
              <a:rPr lang="it-IT" sz="2000" dirty="0" err="1" smtClean="0"/>
              <a:t>drift</a:t>
            </a:r>
            <a:r>
              <a:rPr lang="it-IT" sz="2000" dirty="0" smtClean="0"/>
              <a:t> </a:t>
            </a:r>
            <a:r>
              <a:rPr lang="it-IT" sz="2000" dirty="0"/>
              <a:t>+ </a:t>
            </a:r>
            <a:r>
              <a:rPr lang="it-IT" sz="2000" dirty="0" err="1"/>
              <a:t>diffusion</a:t>
            </a:r>
            <a:r>
              <a:rPr lang="it-IT" sz="2000" dirty="0"/>
              <a:t> + </a:t>
            </a:r>
            <a:r>
              <a:rPr lang="it-IT" sz="2000" dirty="0" err="1" smtClean="0"/>
              <a:t>proliferation</a:t>
            </a:r>
            <a:r>
              <a:rPr lang="it-IT" sz="2000" dirty="0" smtClean="0"/>
              <a:t> / </a:t>
            </a:r>
            <a:r>
              <a:rPr lang="it-IT" sz="2000" dirty="0" err="1" smtClean="0"/>
              <a:t>decay</a:t>
            </a:r>
            <a:endParaRPr lang="en-US" sz="2000" b="1" dirty="0" smtClean="0">
              <a:solidFill>
                <a:srgbClr val="FF6600"/>
              </a:solidFill>
            </a:endParaRPr>
          </a:p>
          <a:p>
            <a:pPr marL="3175" indent="0"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sz="1200" b="1" dirty="0" smtClean="0">
              <a:solidFill>
                <a:srgbClr val="FF6600"/>
              </a:solidFill>
            </a:endParaRPr>
          </a:p>
          <a:p>
            <a:pPr marL="3175" indent="0"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 smtClean="0">
                <a:solidFill>
                  <a:srgbClr val="FF6600"/>
                </a:solidFill>
              </a:rPr>
              <a:t>Energy </a:t>
            </a:r>
            <a:r>
              <a:rPr lang="en-US" sz="2400" b="1" dirty="0" smtClean="0">
                <a:solidFill>
                  <a:srgbClr val="FF6600"/>
                </a:solidFill>
              </a:rPr>
              <a:t>exchange:</a:t>
            </a:r>
          </a:p>
          <a:p>
            <a:pPr marL="460375" indent="-457200">
              <a:buClrTx/>
              <a:buFont typeface="Arial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/>
              <a:t>solar, thermal </a:t>
            </a:r>
            <a:endParaRPr lang="en-US" sz="1200" b="1" dirty="0" smtClean="0">
              <a:solidFill>
                <a:srgbClr val="008000"/>
              </a:solidFill>
            </a:endParaRPr>
          </a:p>
          <a:p>
            <a:pPr marL="3175" indent="0"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 smtClean="0">
                <a:solidFill>
                  <a:srgbClr val="008000"/>
                </a:solidFill>
              </a:rPr>
              <a:t>Biological and anthropogenic systems</a:t>
            </a:r>
            <a:endParaRPr lang="en-US" sz="1600" b="1" dirty="0">
              <a:solidFill>
                <a:srgbClr val="008000"/>
              </a:solidFill>
            </a:endParaRPr>
          </a:p>
          <a:p>
            <a:pPr marL="3175" indent="0"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 smtClean="0">
                <a:solidFill>
                  <a:srgbClr val="3366FF"/>
                </a:solidFill>
              </a:rPr>
              <a:t>Earth Systems Modeling: </a:t>
            </a:r>
            <a:r>
              <a:rPr lang="en-US" sz="2000" dirty="0" smtClean="0"/>
              <a:t>complex </a:t>
            </a:r>
            <a:r>
              <a:rPr lang="en-US" sz="2000" dirty="0" err="1" smtClean="0"/>
              <a:t>multiscale</a:t>
            </a:r>
            <a:r>
              <a:rPr lang="en-US" sz="2000" dirty="0" smtClean="0"/>
              <a:t> problem</a:t>
            </a:r>
          </a:p>
          <a:p>
            <a:pPr marL="3175" indent="0"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sz="1200" b="1" dirty="0" smtClean="0"/>
          </a:p>
          <a:p>
            <a:pPr marL="3175" indent="0"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 smtClean="0"/>
              <a:t>GIS provides data processing, analysis, visualization and selected simulation tools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911606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314325" y="193675"/>
            <a:ext cx="8561388" cy="685800"/>
          </a:xfrm>
          <a:ln/>
        </p:spPr>
        <p:txBody>
          <a:bodyPr lIns="92160" tIns="46080" rIns="92160" bIns="46080" anchor="t"/>
          <a:lstStyle/>
          <a:p>
            <a:pPr marL="431800" indent="-212725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US">
                <a:solidFill>
                  <a:srgbClr val="632E17"/>
                </a:solidFill>
              </a:rPr>
              <a:t>Impact of development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189413" y="914400"/>
            <a:ext cx="4364037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GB" sz="2000" b="1">
                <a:cs typeface="msmincho" charset="0"/>
              </a:rPr>
              <a:t>Construction and development 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GB" sz="2000" b="1">
                <a:cs typeface="msmincho" charset="0"/>
              </a:rPr>
              <a:t>changes land cover and topography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GB" sz="2000" b="1">
                <a:cs typeface="msmincho" charset="0"/>
              </a:rPr>
              <a:t>Regulations mandate storm water 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GB" sz="2000" b="1">
                <a:cs typeface="msmincho" charset="0"/>
              </a:rPr>
              <a:t>and sediment control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3673475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3429000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34290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Overland flow simulation</a:t>
            </a:r>
            <a:endParaRPr lang="en-US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377825"/>
          </a:xfrm>
          <a:ln/>
        </p:spPr>
        <p:txBody>
          <a:bodyPr lIns="90000" tIns="46800" rIns="90000" bIns="46800"/>
          <a:lstStyle/>
          <a:p>
            <a:pPr marL="0" indent="0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en-US" sz="2000" b="1" dirty="0" smtClean="0"/>
              <a:t>Centennial Campus Middle school: bare earth model</a:t>
            </a:r>
            <a:endParaRPr lang="en-US" sz="2000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343400" cy="388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Overland flow simulation</a:t>
            </a:r>
            <a:endParaRPr lang="en-US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838200"/>
          </a:xfrm>
          <a:ln/>
        </p:spPr>
        <p:txBody>
          <a:bodyPr lIns="90000" tIns="46800" rIns="90000" bIns="46800"/>
          <a:lstStyle/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/>
              <a:t>Change in topography and land cover: 1993 </a:t>
            </a:r>
            <a:r>
              <a:rPr lang="en-US" sz="2000" dirty="0"/>
              <a:t>and 2001 conditions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343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4267200" cy="396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Impact of development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377825"/>
          </a:xfrm>
          <a:ln/>
        </p:spPr>
        <p:txBody>
          <a:bodyPr lIns="90000" tIns="46800" rIns="90000" bIns="46800"/>
          <a:lstStyle/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b="1" dirty="0"/>
              <a:t>Create GIS representation of land use as input for modeling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86225"/>
            <a:ext cx="31242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2979738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74850"/>
            <a:ext cx="3124200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7200"/>
            <a:ext cx="2376488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26670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228600" y="2514600"/>
            <a:ext cx="1965048" cy="87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post-construction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with storm water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control measures</a:t>
            </a: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V="1">
            <a:off x="2057400" y="2892425"/>
            <a:ext cx="1524000" cy="14541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H="1" flipV="1">
            <a:off x="4111625" y="3425825"/>
            <a:ext cx="768350" cy="14541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5410200" y="3733800"/>
            <a:ext cx="14763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b="1" dirty="0">
                <a:solidFill>
                  <a:srgbClr val="000000"/>
                </a:solidFill>
              </a:rPr>
              <a:t>golf course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101850"/>
            <a:ext cx="4500562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266700"/>
            <a:ext cx="8561388" cy="685800"/>
          </a:xfrm>
          <a:ln/>
        </p:spPr>
        <p:txBody>
          <a:bodyPr lIns="92160" tIns="46080" rIns="92160" bIns="46080" anchor="t"/>
          <a:lstStyle/>
          <a:p>
            <a:pPr marL="431800" indent="-212725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GB">
                <a:solidFill>
                  <a:srgbClr val="632E17"/>
                </a:solidFill>
              </a:rPr>
              <a:t>Landcover impact on water flow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42888" y="2173288"/>
            <a:ext cx="1206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600" b="1">
                <a:latin typeface="Times New Roman" charset="0"/>
              </a:rPr>
              <a:t>0.002m</a:t>
            </a:r>
            <a:r>
              <a:rPr lang="en-US" sz="1600" b="1" baseline="33000">
                <a:latin typeface="Times New Roman" charset="0"/>
              </a:rPr>
              <a:t>3</a:t>
            </a:r>
            <a:r>
              <a:rPr lang="en-US" sz="1600" b="1">
                <a:latin typeface="Times New Roman" charset="0"/>
              </a:rPr>
              <a:t>/s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US" sz="1600" b="1">
              <a:latin typeface="Times New Roman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2101850"/>
            <a:ext cx="4513263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24400"/>
            <a:ext cx="7747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4797425" y="2160588"/>
            <a:ext cx="95726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600" b="1">
                <a:latin typeface="Times New Roman" charset="0"/>
              </a:rPr>
              <a:t>  0.7m</a:t>
            </a:r>
            <a:r>
              <a:rPr lang="en-GB" sz="1600" b="1" baseline="33000">
                <a:latin typeface="Times New Roman" charset="0"/>
              </a:rPr>
              <a:t>3</a:t>
            </a:r>
            <a:r>
              <a:rPr lang="en-GB" sz="1600" b="1">
                <a:latin typeface="Times New Roman" charset="0"/>
              </a:rPr>
              <a:t>/s  </a:t>
            </a:r>
            <a:r>
              <a:rPr lang="en-GB" sz="1400" b="1">
                <a:latin typeface="Times New Roman" charset="0"/>
              </a:rPr>
              <a:t>   </a:t>
            </a: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890588"/>
            <a:ext cx="1512887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915988"/>
            <a:ext cx="1611313" cy="110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39713" y="5922963"/>
            <a:ext cx="8599487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600" b="1"/>
              <a:t>Spatial distribution of water discharge for 1hr steady rainfall at 46mm/hr (2 year design storm)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3908425" y="4475163"/>
            <a:ext cx="833438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000"/>
              <a:t>discharge m</a:t>
            </a:r>
            <a:r>
              <a:rPr lang="en-US" sz="1000" baseline="33000"/>
              <a:t>3</a:t>
            </a:r>
            <a:r>
              <a:rPr lang="en-US" sz="1000"/>
              <a:t>/s</a:t>
            </a: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1852613" y="1319213"/>
            <a:ext cx="1285875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2000" b="1"/>
              <a:t>current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2000" b="1"/>
              <a:t>49% forest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497638" y="1319213"/>
            <a:ext cx="1539875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2000" b="1"/>
              <a:t>construction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2000" b="1"/>
              <a:t>24% forest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2270125"/>
            <a:ext cx="4427538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276225"/>
            <a:ext cx="8561388" cy="685800"/>
          </a:xfrm>
          <a:ln/>
        </p:spPr>
        <p:txBody>
          <a:bodyPr lIns="92160" tIns="46080" rIns="92160" bIns="46080" anchor="t"/>
          <a:lstStyle/>
          <a:p>
            <a:pPr marL="431800" indent="-211138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US">
                <a:solidFill>
                  <a:srgbClr val="632E17"/>
                </a:solidFill>
              </a:rPr>
              <a:t>Net erosion/deposition change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208213" y="1066800"/>
            <a:ext cx="47037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2000" b="1"/>
              <a:t>main impact of disturbance is 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2000" b="1">
                <a:solidFill>
                  <a:srgbClr val="FF0000"/>
                </a:solidFill>
              </a:rPr>
              <a:t>outside</a:t>
            </a:r>
            <a:r>
              <a:rPr lang="en-GB" sz="2000" b="1"/>
              <a:t> construction site: 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2000" b="1"/>
              <a:t>stream erosion within protective buffer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967163" y="3251200"/>
            <a:ext cx="579437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000"/>
              <a:t>erosion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US" sz="1000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US" sz="1000"/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US" sz="1000"/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1000"/>
              <a:t>deposition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879975" y="4800600"/>
            <a:ext cx="1952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US" sz="800"/>
              <a:t>/m</a:t>
            </a:r>
            <a:r>
              <a:rPr lang="en-US" sz="800" baseline="33000"/>
              <a:t>2</a:t>
            </a:r>
            <a:r>
              <a:rPr lang="en-US" sz="800"/>
              <a:t>s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US" sz="800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305050"/>
            <a:ext cx="4497387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4738688"/>
            <a:ext cx="706438" cy="138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92088" y="2271713"/>
            <a:ext cx="16795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400" b="1">
              <a:latin typeface="Times New Roman" charset="0"/>
            </a:endParaRP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400" b="1">
                <a:latin typeface="Times New Roman" charset="0"/>
              </a:rPr>
              <a:t> 0.001kg/ms            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400" b="1">
                <a:latin typeface="Times New Roman" charset="0"/>
              </a:rPr>
              <a:t>erosion=87kg/s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4718050" y="2238375"/>
            <a:ext cx="19097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600" b="1">
                <a:latin typeface="Times New Roman" charset="0"/>
              </a:rPr>
              <a:t>  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400" b="1">
                <a:latin typeface="Times New Roman" charset="0"/>
              </a:rPr>
              <a:t>0.01-6.0kg/ms 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400" b="1">
                <a:latin typeface="Times New Roman" charset="0"/>
              </a:rPr>
              <a:t>erosion=968kg/s    </a:t>
            </a:r>
            <a:r>
              <a:rPr lang="en-GB" sz="1600" b="1">
                <a:latin typeface="Times New Roman" charset="0"/>
              </a:rPr>
              <a:t>          </a:t>
            </a:r>
          </a:p>
        </p:txBody>
      </p:sp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2175"/>
            <a:ext cx="17145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838200"/>
            <a:ext cx="174942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3462338" y="4994275"/>
            <a:ext cx="669925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200" b="1">
                <a:latin typeface="Times New Roman" charset="0"/>
              </a:rPr>
              <a:t>    erosion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200" b="1">
              <a:latin typeface="Times New Roman" charset="0"/>
            </a:endParaRPr>
          </a:p>
          <a:p>
            <a:pPr eaLnBrk="1">
              <a:lnSpc>
                <a:spcPct val="83000"/>
              </a:lnSpc>
              <a:buClrTx/>
              <a:buFontTx/>
              <a:buNone/>
            </a:pPr>
            <a:endParaRPr lang="en-GB" sz="1200" b="1">
              <a:latin typeface="Times New Roman" charset="0"/>
            </a:endParaRP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200" b="1">
                <a:latin typeface="Times New Roman" charset="0"/>
              </a:rPr>
              <a:t>deposition</a:t>
            </a:r>
          </a:p>
        </p:txBody>
      </p:sp>
    </p:spTree>
    <p:extLst>
      <p:ext uri="{BB962C8B-B14F-4D97-AF65-F5344CB8AC3E}">
        <p14:creationId xmlns:p14="http://schemas.microsoft.com/office/powerpoint/2010/main" val="36992500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314325" y="193675"/>
            <a:ext cx="8561388" cy="685800"/>
          </a:xfrm>
          <a:ln/>
        </p:spPr>
        <p:txBody>
          <a:bodyPr lIns="92160" tIns="46080" rIns="92160" bIns="46080" anchor="t"/>
          <a:lstStyle/>
          <a:p>
            <a:pPr marL="431800" indent="-211138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US">
                <a:solidFill>
                  <a:srgbClr val="632E17"/>
                </a:solidFill>
              </a:rPr>
              <a:t>Net erosion/deposition within buffer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292225" y="981075"/>
            <a:ext cx="70072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2000" b="1">
                <a:cs typeface="msmincho" charset="0"/>
              </a:rPr>
              <a:t>impact of disturbance caused by concentrated water flow 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2000" b="1">
                <a:cs typeface="msmincho" charset="0"/>
              </a:rPr>
              <a:t>that is not sufficiently reduced by the buffer, 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2000" b="1">
                <a:cs typeface="msmincho" charset="0"/>
              </a:rPr>
              <a:t>maximum erosion rates are within the  protective buffer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3706813"/>
            <a:ext cx="6667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311525"/>
            <a:ext cx="706437" cy="13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756025" y="3357563"/>
            <a:ext cx="854075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5000"/>
              </a:lnSpc>
              <a:buClrTx/>
              <a:buFontTx/>
              <a:buNone/>
            </a:pPr>
            <a:r>
              <a:rPr lang="en-US" sz="1000">
                <a:cs typeface="msmincho" charset="0"/>
              </a:rPr>
              <a:t>Discharge m</a:t>
            </a:r>
            <a:r>
              <a:rPr lang="en-US" sz="1000" baseline="33000">
                <a:cs typeface="msmincho" charset="0"/>
              </a:rPr>
              <a:t>3</a:t>
            </a:r>
            <a:r>
              <a:rPr lang="en-US" sz="1000">
                <a:cs typeface="msmincho" charset="0"/>
              </a:rPr>
              <a:t>/s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316788" y="3606800"/>
            <a:ext cx="579437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5000"/>
              </a:lnSpc>
              <a:buClrTx/>
              <a:buFontTx/>
              <a:buNone/>
            </a:pPr>
            <a:r>
              <a:rPr lang="en-US" sz="1000">
                <a:cs typeface="msmincho" charset="0"/>
              </a:rPr>
              <a:t>Erosion</a:t>
            </a:r>
          </a:p>
          <a:p>
            <a:pPr eaLnBrk="1">
              <a:lnSpc>
                <a:spcPct val="105000"/>
              </a:lnSpc>
              <a:buClrTx/>
              <a:buFontTx/>
              <a:buNone/>
            </a:pPr>
            <a:endParaRPr lang="en-US" sz="1000">
              <a:cs typeface="msmincho" charset="0"/>
            </a:endParaRPr>
          </a:p>
          <a:p>
            <a:pPr eaLnBrk="1">
              <a:lnSpc>
                <a:spcPct val="105000"/>
              </a:lnSpc>
              <a:buClrTx/>
              <a:buFontTx/>
              <a:buNone/>
            </a:pPr>
            <a:endParaRPr lang="en-US" sz="1000">
              <a:cs typeface="msmincho" charset="0"/>
            </a:endParaRPr>
          </a:p>
          <a:p>
            <a:pPr eaLnBrk="1">
              <a:lnSpc>
                <a:spcPct val="105000"/>
              </a:lnSpc>
              <a:buClrTx/>
              <a:buFontTx/>
              <a:buNone/>
            </a:pPr>
            <a:endParaRPr lang="en-US" sz="1000">
              <a:cs typeface="msmincho" charset="0"/>
            </a:endParaRPr>
          </a:p>
          <a:p>
            <a:pPr eaLnBrk="1">
              <a:lnSpc>
                <a:spcPct val="105000"/>
              </a:lnSpc>
              <a:buClrTx/>
              <a:buFontTx/>
              <a:buNone/>
            </a:pPr>
            <a:r>
              <a:rPr lang="en-US" sz="1000">
                <a:cs typeface="msmincho" charset="0"/>
              </a:rPr>
              <a:t>deposition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8693150" y="3382963"/>
            <a:ext cx="195263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5000"/>
              </a:lnSpc>
              <a:buClrTx/>
              <a:buFontTx/>
              <a:buNone/>
            </a:pPr>
            <a:r>
              <a:rPr lang="en-US" sz="800">
                <a:cs typeface="msmincho" charset="0"/>
              </a:rPr>
              <a:t>/m</a:t>
            </a:r>
            <a:r>
              <a:rPr lang="en-US" sz="800" baseline="33000">
                <a:cs typeface="msmincho" charset="0"/>
              </a:rPr>
              <a:t>2</a:t>
            </a:r>
            <a:r>
              <a:rPr lang="en-US" sz="800">
                <a:cs typeface="msmincho" charset="0"/>
              </a:rPr>
              <a:t>s</a:t>
            </a:r>
          </a:p>
          <a:p>
            <a:pPr eaLnBrk="1">
              <a:lnSpc>
                <a:spcPct val="105000"/>
              </a:lnSpc>
              <a:buClrTx/>
              <a:buFontTx/>
              <a:buNone/>
            </a:pPr>
            <a:endParaRPr lang="en-US" sz="800">
              <a:cs typeface="msmincho" charset="0"/>
            </a:endParaRP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2376488"/>
            <a:ext cx="2090738" cy="341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2249488"/>
            <a:ext cx="207327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0879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98838"/>
            <a:ext cx="3967163" cy="30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3405188"/>
            <a:ext cx="4275137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314325" y="193675"/>
            <a:ext cx="8561388" cy="685800"/>
          </a:xfrm>
          <a:ln/>
        </p:spPr>
        <p:txBody>
          <a:bodyPr lIns="92160" tIns="46080" rIns="92160" bIns="46080" anchor="t"/>
          <a:lstStyle/>
          <a:p>
            <a:pPr marL="431800" indent="-211138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US" sz="3200">
                <a:solidFill>
                  <a:srgbClr val="632E17"/>
                </a:solidFill>
              </a:rPr>
              <a:t>Net erosion/deposition: extended buffers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629400" y="1295400"/>
            <a:ext cx="2344738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2000" b="1">
                <a:cs typeface="msmincho" charset="0"/>
              </a:rPr>
              <a:t>Extended, 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2000" b="1">
                <a:cs typeface="msmincho" charset="0"/>
              </a:rPr>
              <a:t>high infiltration 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2000" b="1">
                <a:cs typeface="msmincho" charset="0"/>
              </a:rPr>
              <a:t>buffers can reduce 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2000" b="1">
                <a:cs typeface="msmincho" charset="0"/>
              </a:rPr>
              <a:t>the impact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241925"/>
            <a:ext cx="706437" cy="13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5594350"/>
            <a:ext cx="6667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903288"/>
            <a:ext cx="257968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682625"/>
            <a:ext cx="3824288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511550" y="3035300"/>
            <a:ext cx="6318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1400">
                <a:latin typeface="Times New Roman" charset="0"/>
                <a:cs typeface="msmincho" charset="0"/>
              </a:rPr>
              <a:t>current   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700588" y="2971800"/>
            <a:ext cx="6318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1400">
                <a:latin typeface="Times New Roman" charset="0"/>
                <a:cs typeface="msmincho" charset="0"/>
              </a:rPr>
              <a:t>grass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1400">
                <a:latin typeface="Times New Roman" charset="0"/>
                <a:cs typeface="msmincho" charset="0"/>
              </a:rPr>
              <a:t>buffer   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5334000" y="2963863"/>
            <a:ext cx="1117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1400">
                <a:latin typeface="Times New Roman" charset="0"/>
                <a:cs typeface="msmincho" charset="0"/>
              </a:rPr>
              <a:t>no extended buffer   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4124325" y="2963863"/>
            <a:ext cx="43656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1400">
                <a:latin typeface="Times New Roman" charset="0"/>
                <a:cs typeface="msmincho" charset="0"/>
              </a:rPr>
              <a:t>forest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US" sz="1400">
                <a:latin typeface="Times New Roman" charset="0"/>
                <a:cs typeface="msmincho" charset="0"/>
              </a:rPr>
              <a:t>buffer   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3360738" y="1004888"/>
            <a:ext cx="19129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en-GB" sz="1800">
                <a:latin typeface="Times New Roman" charset="0"/>
                <a:cs typeface="msmincho" charset="0"/>
              </a:rPr>
              <a:t>total erosion kg/s</a:t>
            </a:r>
          </a:p>
        </p:txBody>
      </p:sp>
    </p:spTree>
    <p:extLst>
      <p:ext uri="{BB962C8B-B14F-4D97-AF65-F5344CB8AC3E}">
        <p14:creationId xmlns:p14="http://schemas.microsoft.com/office/powerpoint/2010/main" val="9971794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Hydrologic Modelling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377825"/>
          </a:xfrm>
          <a:ln/>
        </p:spPr>
        <p:txBody>
          <a:bodyPr lIns="90000" tIns="46800" rIns="90000" bIns="46800"/>
          <a:lstStyle/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b="1"/>
              <a:t>impact of golf course at Balsam mountain development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32766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3429000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38400"/>
            <a:ext cx="4267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Hydrologic Modelling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377825"/>
          </a:xfrm>
          <a:ln/>
        </p:spPr>
        <p:txBody>
          <a:bodyPr lIns="90000" tIns="46800" rIns="90000" bIns="46800"/>
          <a:lstStyle/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b="1"/>
              <a:t>impact of golf course at Balsam mountain development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4038"/>
            <a:ext cx="5505450" cy="44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95488"/>
            <a:ext cx="2438400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/>
              <a:t>Open Source Earth </a:t>
            </a:r>
            <a:r>
              <a:rPr lang="en-GB" dirty="0" err="1"/>
              <a:t>M</a:t>
            </a:r>
            <a:r>
              <a:rPr lang="en-GB" dirty="0" err="1" smtClean="0"/>
              <a:t>odeling</a:t>
            </a:r>
            <a:endParaRPr lang="en-GB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87500"/>
            <a:ext cx="7772400" cy="4660900"/>
          </a:xfrm>
          <a:ln/>
        </p:spPr>
        <p:txBody>
          <a:bodyPr lIns="90000" tIns="46800" rIns="90000" bIns="46800"/>
          <a:lstStyle/>
          <a:p>
            <a:pPr marL="341313" indent="-338138">
              <a:lnSpc>
                <a:spcPct val="100000"/>
              </a:lnSpc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 smtClean="0">
                <a:solidFill>
                  <a:schemeClr val="tx1"/>
                </a:solidFill>
              </a:rPr>
              <a:t>Examples of Open </a:t>
            </a:r>
            <a:r>
              <a:rPr lang="en-US" sz="2400" b="1" dirty="0">
                <a:solidFill>
                  <a:schemeClr val="tx1"/>
                </a:solidFill>
              </a:rPr>
              <a:t>S</a:t>
            </a:r>
            <a:r>
              <a:rPr lang="en-US" sz="2400" b="1" dirty="0" smtClean="0">
                <a:solidFill>
                  <a:schemeClr val="tx1"/>
                </a:solidFill>
              </a:rPr>
              <a:t>ource Earth processes modeling initiatives</a:t>
            </a:r>
          </a:p>
          <a:p>
            <a:pPr marL="341313" indent="-338138">
              <a:lnSpc>
                <a:spcPct val="100000"/>
              </a:lnSpc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sz="2400" b="1" dirty="0">
              <a:solidFill>
                <a:srgbClr val="000090"/>
              </a:solidFill>
            </a:endParaRPr>
          </a:p>
          <a:p>
            <a:pPr marL="341313" indent="-338138">
              <a:lnSpc>
                <a:spcPct val="100000"/>
              </a:lnSpc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 smtClean="0">
                <a:solidFill>
                  <a:srgbClr val="000090"/>
                </a:solidFill>
              </a:rPr>
              <a:t>Open Earth: </a:t>
            </a:r>
            <a:r>
              <a:rPr lang="en-US" sz="2400" dirty="0"/>
              <a:t>M</a:t>
            </a:r>
            <a:r>
              <a:rPr lang="en-US" sz="2400" dirty="0" smtClean="0"/>
              <a:t>arine and Coastal science</a:t>
            </a:r>
          </a:p>
          <a:p>
            <a:pPr marL="341313" indent="-338138">
              <a:lnSpc>
                <a:spcPct val="100000"/>
              </a:lnSpc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>
                <a:hlinkClick r:id="rId3"/>
              </a:rPr>
              <a:t>http://publicwiki.deltares.nl/display/OET/</a:t>
            </a:r>
            <a:r>
              <a:rPr lang="en-US" sz="1800" dirty="0" smtClean="0">
                <a:hlinkClick r:id="rId3"/>
              </a:rPr>
              <a:t>OpenEarth</a:t>
            </a:r>
            <a:endParaRPr lang="en-US" sz="1800" dirty="0" smtClean="0"/>
          </a:p>
          <a:p>
            <a:pPr marL="341313" indent="-338138">
              <a:lnSpc>
                <a:spcPct val="100000"/>
              </a:lnSpc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sz="1800" dirty="0"/>
          </a:p>
          <a:p>
            <a:pPr marL="341313" indent="-338138">
              <a:lnSpc>
                <a:spcPct val="100000"/>
              </a:lnSpc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 smtClean="0">
                <a:solidFill>
                  <a:srgbClr val="000090"/>
                </a:solidFill>
              </a:rPr>
              <a:t>Community Surface Dynamics Modeling System: </a:t>
            </a:r>
            <a:r>
              <a:rPr lang="en-US" sz="2000" dirty="0" smtClean="0"/>
              <a:t>Terrestrial, Coastal, Marine, Hydrology, Carbonate, </a:t>
            </a:r>
            <a:r>
              <a:rPr lang="en-US" sz="2000" dirty="0" smtClean="0"/>
              <a:t>Climate, Fire, Ecosystems</a:t>
            </a:r>
            <a:endParaRPr lang="en-US" sz="2000" dirty="0" smtClean="0"/>
          </a:p>
          <a:p>
            <a:pPr marL="341313" indent="-338138">
              <a:lnSpc>
                <a:spcPct val="100000"/>
              </a:lnSpc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hu-HU" sz="2000" dirty="0">
                <a:hlinkClick r:id="rId4"/>
              </a:rPr>
              <a:t>http://csdms.colorado.edu/wiki/</a:t>
            </a:r>
            <a:r>
              <a:rPr lang="hu-HU" sz="2000" dirty="0" smtClean="0">
                <a:hlinkClick r:id="rId4"/>
              </a:rPr>
              <a:t>Main_Page</a:t>
            </a:r>
            <a:endParaRPr lang="hu-HU" sz="2000" dirty="0" smtClean="0"/>
          </a:p>
          <a:p>
            <a:pPr marL="341313" indent="-33813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16213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Geospatial Analysis and Modeling MEA592 – Helena Mitasova</a:t>
            </a:r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55625"/>
            <a:ext cx="7772400" cy="604838"/>
          </a:xfrm>
        </p:spPr>
        <p:txBody>
          <a:bodyPr lIns="90000" tIns="46800" rIns="90000" bIns="4680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mtClean="0"/>
              <a:t>Hydrologic Modeling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1463675"/>
            <a:ext cx="7772400" cy="377825"/>
          </a:xfrm>
        </p:spPr>
        <p:txBody>
          <a:bodyPr lIns="90000" tIns="46800" rIns="90000" bIns="46800"/>
          <a:lstStyle/>
          <a:p>
            <a:pPr marL="341313" indent="-338138" eaLnBrk="1" hangingPunct="1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b="1" smtClean="0"/>
              <a:t>Subsurface drainage planning for a corn field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2312988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495425" y="5791200"/>
            <a:ext cx="57689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 b="1">
                <a:solidFill>
                  <a:srgbClr val="000000"/>
                </a:solidFill>
              </a:rPr>
              <a:t>4 and 48 hrs after rainfall with and without drainage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3017838" cy="354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298291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5398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90805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Geospatial Analysis and Modeling MEA592 – Helena Mitasova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09600" y="1447800"/>
            <a:ext cx="7772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tx1"/>
                </a:solidFill>
              </a:rPr>
              <a:t>New generation of models:</a:t>
            </a:r>
            <a:r>
              <a:rPr lang="en-US" sz="2000" dirty="0">
                <a:solidFill>
                  <a:schemeClr val="tx1"/>
                </a:solidFill>
              </a:rPr>
              <a:t>	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physical</a:t>
            </a:r>
            <a:r>
              <a:rPr lang="en-US" sz="2000" dirty="0">
                <a:solidFill>
                  <a:schemeClr val="tx1"/>
                </a:solidFill>
              </a:rPr>
              <a:t>/bio/eco laws and principles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seamless </a:t>
            </a:r>
            <a:r>
              <a:rPr lang="en-US" sz="2000" dirty="0">
                <a:solidFill>
                  <a:schemeClr val="tx1"/>
                </a:solidFill>
              </a:rPr>
              <a:t>between continuous and discrete	</a:t>
            </a:r>
          </a:p>
          <a:p>
            <a:pPr>
              <a:lnSpc>
                <a:spcPct val="100000"/>
              </a:lnSpc>
            </a:pPr>
            <a:endParaRPr 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New </a:t>
            </a:r>
            <a:r>
              <a:rPr lang="en-US" sz="2000" b="1" dirty="0">
                <a:solidFill>
                  <a:schemeClr val="tx1"/>
                </a:solidFill>
              </a:rPr>
              <a:t>types of methods: </a:t>
            </a:r>
            <a:r>
              <a:rPr lang="en-US" sz="2000" dirty="0">
                <a:solidFill>
                  <a:schemeClr val="tx1"/>
                </a:solidFill>
              </a:rPr>
              <a:t>	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path </a:t>
            </a:r>
            <a:r>
              <a:rPr lang="en-US" sz="2000" dirty="0">
                <a:solidFill>
                  <a:schemeClr val="tx1"/>
                </a:solidFill>
              </a:rPr>
              <a:t>sampling Monte Carlo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robustness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tx1"/>
                </a:solidFill>
              </a:rPr>
              <a:t>scalability, efficient </a:t>
            </a:r>
            <a:r>
              <a:rPr lang="en-US" sz="2000" dirty="0">
                <a:solidFill>
                  <a:schemeClr val="tx1"/>
                </a:solidFill>
              </a:rPr>
              <a:t>for high-D distributed problems	</a:t>
            </a:r>
            <a:endParaRPr lang="fr-FR" sz="2000" b="1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2000" b="1" dirty="0" err="1" smtClean="0">
                <a:solidFill>
                  <a:schemeClr val="tx1"/>
                </a:solidFill>
              </a:rPr>
              <a:t>Beyond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>
                <a:solidFill>
                  <a:schemeClr val="tx1"/>
                </a:solidFill>
              </a:rPr>
              <a:t>single </a:t>
            </a:r>
            <a:r>
              <a:rPr lang="fr-FR" sz="2000" b="1" dirty="0" err="1">
                <a:solidFill>
                  <a:schemeClr val="tx1"/>
                </a:solidFill>
              </a:rPr>
              <a:t>scale</a:t>
            </a:r>
            <a:r>
              <a:rPr lang="fr-FR" sz="2000" b="1" dirty="0">
                <a:solidFill>
                  <a:schemeClr val="tx1"/>
                </a:solidFill>
              </a:rPr>
              <a:t>:</a:t>
            </a:r>
            <a:r>
              <a:rPr lang="fr-FR" sz="2000" dirty="0">
                <a:solidFill>
                  <a:schemeClr val="tx1"/>
                </a:solidFill>
              </a:rPr>
              <a:t>	</a:t>
            </a:r>
            <a:endParaRPr lang="fr-FR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multi</a:t>
            </a:r>
            <a:r>
              <a:rPr lang="fr-FR" sz="2000" dirty="0">
                <a:solidFill>
                  <a:schemeClr val="tx1"/>
                </a:solidFill>
              </a:rPr>
              <a:t>-</a:t>
            </a:r>
            <a:r>
              <a:rPr lang="fr-FR" sz="2000" dirty="0" err="1">
                <a:solidFill>
                  <a:schemeClr val="tx1"/>
                </a:solidFill>
              </a:rPr>
              <a:t>resolution</a:t>
            </a:r>
            <a:r>
              <a:rPr lang="fr-FR" sz="2000" dirty="0">
                <a:solidFill>
                  <a:schemeClr val="tx1"/>
                </a:solidFill>
              </a:rPr>
              <a:t>, multi-</a:t>
            </a:r>
            <a:r>
              <a:rPr lang="fr-FR" sz="2000" dirty="0" err="1">
                <a:solidFill>
                  <a:schemeClr val="tx1"/>
                </a:solidFill>
              </a:rPr>
              <a:t>process</a:t>
            </a:r>
            <a:r>
              <a:rPr lang="fr-FR" sz="20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00000"/>
              </a:lnSpc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Challenges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  <a:r>
              <a:rPr lang="en-US" sz="2000" dirty="0">
                <a:solidFill>
                  <a:schemeClr val="tx1"/>
                </a:solidFill>
              </a:rPr>
              <a:t>	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nested </a:t>
            </a:r>
            <a:r>
              <a:rPr lang="en-US" sz="2000" dirty="0">
                <a:solidFill>
                  <a:schemeClr val="tx1"/>
                </a:solidFill>
              </a:rPr>
              <a:t>models -&gt; information reduction  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computational </a:t>
            </a:r>
            <a:r>
              <a:rPr lang="en-US" sz="2000" dirty="0">
                <a:solidFill>
                  <a:schemeClr val="tx1"/>
                </a:solidFill>
              </a:rPr>
              <a:t>("integrate the codes") 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nonlinearities</a:t>
            </a:r>
            <a:r>
              <a:rPr lang="en-US" sz="2000" dirty="0">
                <a:solidFill>
                  <a:schemeClr val="tx1"/>
                </a:solidFill>
              </a:rPr>
              <a:t>, unstable systems	</a:t>
            </a:r>
          </a:p>
        </p:txBody>
      </p:sp>
    </p:spTree>
    <p:extLst>
      <p:ext uri="{BB962C8B-B14F-4D97-AF65-F5344CB8AC3E}">
        <p14:creationId xmlns:p14="http://schemas.microsoft.com/office/powerpoint/2010/main" val="115943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238125" y="330200"/>
            <a:ext cx="8548688" cy="857250"/>
          </a:xfrm>
          <a:ln/>
        </p:spPr>
        <p:txBody>
          <a:bodyPr lIns="92160" tIns="46080" rIns="92160" bIns="46080" anchor="t"/>
          <a:lstStyle/>
          <a:p>
            <a:pPr marL="431800" indent="-211138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US" sz="3200" dirty="0" smtClean="0">
                <a:solidFill>
                  <a:srgbClr val="632E17"/>
                </a:solidFill>
              </a:rPr>
              <a:t>Designing with nature</a:t>
            </a:r>
            <a:endParaRPr lang="en-US" sz="3200" dirty="0">
              <a:solidFill>
                <a:srgbClr val="632E17"/>
              </a:solidFill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838200" y="1371600"/>
            <a:ext cx="6738173" cy="385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20000"/>
              </a:lnSpc>
              <a:buClrTx/>
              <a:buFontTx/>
              <a:buNone/>
            </a:pPr>
            <a:r>
              <a:rPr lang="en-GB" b="1" dirty="0">
                <a:solidFill>
                  <a:srgbClr val="007D7D"/>
                </a:solidFill>
                <a:cs typeface="msmincho" charset="0"/>
              </a:rPr>
              <a:t>Motivation: sustainable land use management</a:t>
            </a:r>
          </a:p>
          <a:p>
            <a:pPr eaLnBrk="1">
              <a:lnSpc>
                <a:spcPct val="120000"/>
              </a:lnSpc>
              <a:buClrTx/>
              <a:buFontTx/>
              <a:buNone/>
            </a:pPr>
            <a:r>
              <a:rPr lang="en-GB" b="1" dirty="0">
                <a:cs typeface="msmincho" charset="0"/>
              </a:rPr>
              <a:t>- </a:t>
            </a:r>
            <a:r>
              <a:rPr lang="en-GB" dirty="0">
                <a:cs typeface="msmincho" charset="0"/>
              </a:rPr>
              <a:t>analysis of spatial pattern of sediment flow, </a:t>
            </a:r>
          </a:p>
          <a:p>
            <a:pPr eaLnBrk="1">
              <a:lnSpc>
                <a:spcPct val="120000"/>
              </a:lnSpc>
              <a:buClrTx/>
              <a:buFontTx/>
              <a:buNone/>
            </a:pPr>
            <a:r>
              <a:rPr lang="en-GB" dirty="0">
                <a:cs typeface="msmincho" charset="0"/>
              </a:rPr>
              <a:t>- identification sediment sources and sinks, </a:t>
            </a:r>
          </a:p>
          <a:p>
            <a:pPr marL="342900" indent="-342900" eaLnBrk="1">
              <a:lnSpc>
                <a:spcPct val="120000"/>
              </a:lnSpc>
              <a:buClrTx/>
              <a:buFontTx/>
              <a:buChar char="-"/>
            </a:pPr>
            <a:r>
              <a:rPr lang="en-GB" dirty="0" smtClean="0">
                <a:cs typeface="msmincho" charset="0"/>
              </a:rPr>
              <a:t>design </a:t>
            </a:r>
            <a:r>
              <a:rPr lang="en-GB" dirty="0">
                <a:cs typeface="msmincho" charset="0"/>
              </a:rPr>
              <a:t>of conservation measures</a:t>
            </a:r>
          </a:p>
          <a:p>
            <a:pPr marL="342900" indent="-342900" eaLnBrk="1">
              <a:lnSpc>
                <a:spcPct val="113000"/>
              </a:lnSpc>
              <a:buClrTx/>
              <a:buFontTx/>
              <a:buChar char="-"/>
            </a:pPr>
            <a:endParaRPr lang="en-GB" b="1" dirty="0"/>
          </a:p>
          <a:p>
            <a:pPr eaLnBrk="1">
              <a:lnSpc>
                <a:spcPct val="113000"/>
              </a:lnSpc>
              <a:buClrTx/>
              <a:buFontTx/>
              <a:buNone/>
            </a:pPr>
            <a:r>
              <a:rPr lang="en-GB" b="1" dirty="0" smtClean="0"/>
              <a:t>Sand motor</a:t>
            </a:r>
          </a:p>
          <a:p>
            <a:pPr eaLnBrk="1">
              <a:lnSpc>
                <a:spcPct val="113000"/>
              </a:lnSpc>
              <a:buClrTx/>
              <a:buFontTx/>
              <a:buNone/>
            </a:pPr>
            <a:r>
              <a:rPr lang="pl-PL" sz="1600" dirty="0"/>
              <a:t>http://</a:t>
            </a:r>
            <a:r>
              <a:rPr lang="pl-PL" sz="1600" dirty="0" err="1"/>
              <a:t>www.dezandmotor.nl</a:t>
            </a:r>
            <a:r>
              <a:rPr lang="pl-PL" sz="1600" dirty="0"/>
              <a:t>/en-GB/</a:t>
            </a:r>
            <a:endParaRPr lang="en-GB" sz="1600" dirty="0" smtClean="0"/>
          </a:p>
          <a:p>
            <a:pPr eaLnBrk="1">
              <a:lnSpc>
                <a:spcPct val="113000"/>
              </a:lnSpc>
              <a:buClrTx/>
              <a:buFontTx/>
              <a:buNone/>
            </a:pPr>
            <a:r>
              <a:rPr lang="en-US" sz="1600" dirty="0"/>
              <a:t>http://</a:t>
            </a:r>
            <a:r>
              <a:rPr lang="en-US" sz="1600" dirty="0" err="1"/>
              <a:t>www.dezandmotor.nl</a:t>
            </a:r>
            <a:r>
              <a:rPr lang="en-US" sz="1600" dirty="0"/>
              <a:t>/en-GB/the-sand-motor/photos-and-pictures/</a:t>
            </a:r>
            <a:endParaRPr lang="en-GB" sz="1600" dirty="0" smtClean="0"/>
          </a:p>
          <a:p>
            <a:pPr eaLnBrk="1">
              <a:lnSpc>
                <a:spcPct val="113000"/>
              </a:lnSpc>
              <a:buClrTx/>
              <a:buFontTx/>
              <a:buNone/>
            </a:pPr>
            <a:endParaRPr lang="en-GB" sz="1600" b="1" dirty="0" smtClean="0"/>
          </a:p>
          <a:p>
            <a:pPr eaLnBrk="1">
              <a:lnSpc>
                <a:spcPct val="113000"/>
              </a:lnSpc>
              <a:buClrTx/>
              <a:buFontTx/>
              <a:buNone/>
            </a:pPr>
            <a:r>
              <a:rPr lang="en-GB" b="1" dirty="0" smtClean="0"/>
              <a:t>Terracing with hedges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233669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377825" y="333375"/>
            <a:ext cx="8548688" cy="857250"/>
          </a:xfrm>
          <a:ln/>
        </p:spPr>
        <p:txBody>
          <a:bodyPr lIns="92160" tIns="46080" rIns="92160" bIns="46080" anchor="t"/>
          <a:lstStyle/>
          <a:p>
            <a:pPr marL="431800" indent="-211138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GB">
                <a:solidFill>
                  <a:srgbClr val="632E17"/>
                </a:solidFill>
              </a:rPr>
              <a:t>Modeling impact of hedges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63588" y="5715000"/>
            <a:ext cx="7034212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600">
                <a:latin typeface="Times New Roman" charset="0"/>
              </a:rPr>
              <a:t>Seth M. Dabney et al. 1999 </a:t>
            </a:r>
          </a:p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800" b="1"/>
              <a:t>Lanscape Benching from Tillage Erosion Between Grass Hedges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984500"/>
            <a:ext cx="2895600" cy="243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136900"/>
            <a:ext cx="3132138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495800"/>
            <a:ext cx="4318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1371600"/>
            <a:ext cx="2276475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371600"/>
            <a:ext cx="323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1497013"/>
            <a:ext cx="32004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7772400" y="3810000"/>
            <a:ext cx="76200" cy="76200"/>
          </a:xfrm>
          <a:prstGeom prst="ellipse">
            <a:avLst/>
          </a:prstGeom>
          <a:solidFill>
            <a:srgbClr val="34CA3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7772400" y="3581400"/>
            <a:ext cx="76200" cy="76200"/>
          </a:xfrm>
          <a:prstGeom prst="ellipse">
            <a:avLst/>
          </a:prstGeom>
          <a:solidFill>
            <a:srgbClr val="ED0AE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7900988" y="3429000"/>
            <a:ext cx="63182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00000"/>
                </a:solidFill>
              </a:rPr>
              <a:t>1996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00000"/>
                </a:solidFill>
              </a:rPr>
              <a:t>1993</a:t>
            </a: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7391400" y="2971800"/>
            <a:ext cx="16764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00000"/>
                </a:solidFill>
              </a:rPr>
              <a:t>elevation at pins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7623175" y="1128713"/>
            <a:ext cx="9112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00000"/>
                </a:solidFill>
              </a:rPr>
              <a:t>slope</a:t>
            </a: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7010400" y="4722813"/>
            <a:ext cx="1295400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b="1">
                <a:solidFill>
                  <a:srgbClr val="000000"/>
                </a:solidFill>
              </a:rPr>
              <a:t>erosion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400" b="1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b="1">
                <a:solidFill>
                  <a:srgbClr val="000000"/>
                </a:solidFill>
              </a:rPr>
              <a:t>deposition</a:t>
            </a:r>
          </a:p>
        </p:txBody>
      </p:sp>
    </p:spTree>
    <p:extLst>
      <p:ext uri="{BB962C8B-B14F-4D97-AF65-F5344CB8AC3E}">
        <p14:creationId xmlns:p14="http://schemas.microsoft.com/office/powerpoint/2010/main" val="36315225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238125" y="330200"/>
            <a:ext cx="8548688" cy="857250"/>
          </a:xfrm>
          <a:ln/>
        </p:spPr>
        <p:txBody>
          <a:bodyPr lIns="92160" tIns="46080" rIns="92160" bIns="46080" anchor="t"/>
          <a:lstStyle/>
          <a:p>
            <a:pPr marL="431800" indent="-211138">
              <a:buClrTx/>
              <a:buFontTx/>
              <a:buNone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</a:pPr>
            <a:r>
              <a:rPr lang="en-US" sz="3200">
                <a:solidFill>
                  <a:srgbClr val="632E17"/>
                </a:solidFill>
              </a:rPr>
              <a:t>Evolution of hedge slope without tillage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90800"/>
            <a:ext cx="4318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95338" y="5816600"/>
            <a:ext cx="755015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  <a:buClrTx/>
              <a:buFontTx/>
              <a:buNone/>
            </a:pPr>
            <a:r>
              <a:rPr lang="en-GB" sz="1600">
                <a:latin typeface="Times New Roman" charset="0"/>
              </a:rPr>
              <a:t>Seth M. Dabney et al. 1999 Lanscape Benching from Tillage Erosion Between Grass Hedges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2033588"/>
            <a:ext cx="5622925" cy="361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370013" y="1447800"/>
            <a:ext cx="640397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113000"/>
              </a:lnSpc>
              <a:buClrTx/>
              <a:buFontTx/>
              <a:buNone/>
            </a:pPr>
            <a:r>
              <a:rPr lang="en-GB" b="1"/>
              <a:t> Evolution of erosion and deposition pattern</a:t>
            </a:r>
          </a:p>
          <a:p>
            <a:pPr eaLnBrk="1">
              <a:lnSpc>
                <a:spcPct val="113000"/>
              </a:lnSpc>
              <a:buClrTx/>
              <a:buFontTx/>
              <a:buNone/>
            </a:pPr>
            <a:r>
              <a:rPr lang="en-GB" b="1"/>
              <a:t>growing impact of small artifact</a:t>
            </a:r>
          </a:p>
        </p:txBody>
      </p:sp>
    </p:spTree>
    <p:extLst>
      <p:ext uri="{BB962C8B-B14F-4D97-AF65-F5344CB8AC3E}">
        <p14:creationId xmlns:p14="http://schemas.microsoft.com/office/powerpoint/2010/main" val="37660069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235080" y="365040"/>
            <a:ext cx="8547840" cy="1158960"/>
          </a:xfrm>
          <a:prstGeom prst="rect">
            <a:avLst/>
          </a:prstGeom>
          <a:noFill/>
          <a:ln>
            <a:noFill/>
          </a:ln>
        </p:spPr>
        <p:txBody>
          <a:bodyPr lIns="92160" tIns="46080" rIns="92160" bIns="46080"/>
          <a:lstStyle/>
          <a:p>
            <a:pPr algn="ctr"/>
            <a:r>
              <a:rPr lang="en-US" sz="3600" b="1" dirty="0">
                <a:solidFill>
                  <a:srgbClr val="4C1900"/>
                </a:solidFill>
                <a:latin typeface="+mn-lt"/>
              </a:rPr>
              <a:t>Dynamics of erosion/deposition pattern</a:t>
            </a:r>
            <a:endParaRPr dirty="0">
              <a:solidFill>
                <a:srgbClr val="4C1900"/>
              </a:solidFill>
              <a:latin typeface="+mn-lt"/>
            </a:endParaRPr>
          </a:p>
        </p:txBody>
      </p:sp>
      <p:pic>
        <p:nvPicPr>
          <p:cNvPr id="357" name="Picture 356"/>
          <p:cNvPicPr/>
          <p:nvPr/>
        </p:nvPicPr>
        <p:blipFill>
          <a:blip r:embed="rId2"/>
          <a:stretch/>
        </p:blipFill>
        <p:spPr>
          <a:xfrm>
            <a:off x="1566720" y="1938600"/>
            <a:ext cx="5310000" cy="2822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13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/>
              <a:t>Dynamic </a:t>
            </a:r>
            <a:r>
              <a:rPr lang="en-GB" dirty="0" err="1" smtClean="0"/>
              <a:t>Modeling</a:t>
            </a:r>
            <a:r>
              <a:rPr lang="en-GB" dirty="0" smtClean="0"/>
              <a:t> in GIS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1524000"/>
            <a:ext cx="6392495" cy="4046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Models coupled through</a:t>
            </a:r>
          </a:p>
          <a:p>
            <a:endParaRPr lang="en-US" sz="1200" b="1" dirty="0" smtClean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data exchange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user interface – extensions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fully integrated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Models </a:t>
            </a:r>
            <a:r>
              <a:rPr lang="en-US" b="1" dirty="0" smtClean="0">
                <a:solidFill>
                  <a:srgbClr val="000090"/>
                </a:solidFill>
              </a:rPr>
              <a:t>fully integrated in GIS as modules: </a:t>
            </a:r>
            <a:endParaRPr lang="en-US" b="1" dirty="0" smtClean="0">
              <a:solidFill>
                <a:srgbClr val="00009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solar radiation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spread: flooding, fire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surface runoff water </a:t>
            </a:r>
            <a:r>
              <a:rPr lang="en-US" dirty="0" smtClean="0">
                <a:solidFill>
                  <a:srgbClr val="000000"/>
                </a:solidFill>
              </a:rPr>
              <a:t>and sediment </a:t>
            </a:r>
            <a:r>
              <a:rPr lang="en-US" dirty="0" smtClean="0">
                <a:solidFill>
                  <a:srgbClr val="000000"/>
                </a:solidFill>
              </a:rPr>
              <a:t>flow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water flow due to dam break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groundwater flow and pollutant transport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21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6376" y="392113"/>
            <a:ext cx="8240713" cy="584200"/>
          </a:xfrm>
          <a:ln/>
        </p:spPr>
        <p:txBody>
          <a:bodyPr lIns="123467" tIns="105829" rIns="41396"/>
          <a:lstStyle/>
          <a:p>
            <a:pPr>
              <a:lnSpc>
                <a:spcPct val="79000"/>
              </a:lnSpc>
              <a:tabLst>
                <a:tab pos="0" algn="l"/>
                <a:tab pos="434930" algn="l"/>
                <a:tab pos="892083" algn="l"/>
                <a:tab pos="1349235" algn="l"/>
                <a:tab pos="1806388" algn="l"/>
                <a:tab pos="2263540" algn="l"/>
                <a:tab pos="2720693" algn="l"/>
                <a:tab pos="3177845" algn="l"/>
                <a:tab pos="3634998" algn="l"/>
                <a:tab pos="4092150" algn="l"/>
                <a:tab pos="4549303" algn="l"/>
                <a:tab pos="5006456" algn="l"/>
                <a:tab pos="5463608" algn="l"/>
                <a:tab pos="5920761" algn="l"/>
                <a:tab pos="6377914" algn="l"/>
                <a:tab pos="6835067" algn="l"/>
                <a:tab pos="7292219" algn="l"/>
                <a:tab pos="7749372" algn="l"/>
                <a:tab pos="8206524" algn="l"/>
                <a:tab pos="8663677" algn="l"/>
                <a:tab pos="9120830" algn="l"/>
              </a:tabLst>
            </a:pPr>
            <a:r>
              <a:rPr lang="en-GB" sz="4000" dirty="0">
                <a:solidFill>
                  <a:srgbClr val="0B0065"/>
                </a:solidFill>
                <a:latin typeface="Gill Sans" charset="0"/>
              </a:rPr>
              <a:t> </a:t>
            </a:r>
            <a:r>
              <a:rPr lang="en-GB" b="1" dirty="0" smtClean="0">
                <a:latin typeface="+mn-lt"/>
              </a:rPr>
              <a:t>Solar </a:t>
            </a:r>
            <a:r>
              <a:rPr lang="en-GB" b="1" dirty="0" smtClean="0">
                <a:latin typeface="+mn-lt"/>
              </a:rPr>
              <a:t>radiation: daily dynamics</a:t>
            </a:r>
            <a:endParaRPr lang="en-GB" b="1" dirty="0">
              <a:latin typeface="+mn-lt"/>
            </a:endParaRP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590800" y="1143000"/>
            <a:ext cx="3886200" cy="40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91" tIns="56874" rIns="89991" bIns="46795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DejaVu Sans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DejaVu Sans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DejaVu Sans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DejaVu Sans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lnSpc>
                <a:spcPct val="96000"/>
              </a:lnSpc>
              <a:spcBef>
                <a:spcPts val="1250"/>
              </a:spcBef>
            </a:pPr>
            <a:r>
              <a:rPr lang="en-GB" sz="2000" dirty="0" smtClean="0">
                <a:latin typeface="Bitstream Vera Sans" charset="0"/>
              </a:rPr>
              <a:t>Winter: </a:t>
            </a:r>
            <a:r>
              <a:rPr lang="en-GB" sz="2000" dirty="0" err="1" smtClean="0">
                <a:latin typeface="Bitstream Vera Sans" charset="0"/>
              </a:rPr>
              <a:t>r.sun.hourly</a:t>
            </a:r>
            <a:endParaRPr lang="en-GB" sz="2000" dirty="0">
              <a:latin typeface="Bitstream Vera Sans" charset="0"/>
            </a:endParaRPr>
          </a:p>
        </p:txBody>
      </p:sp>
      <p:pic>
        <p:nvPicPr>
          <p:cNvPr id="4" name="Picture 3" descr="legend3daysolarwi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38400"/>
            <a:ext cx="561098" cy="18469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6172200"/>
            <a:ext cx="7620000" cy="2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http://</a:t>
            </a:r>
            <a:r>
              <a:rPr lang="en-US" sz="1400" dirty="0" err="1">
                <a:solidFill>
                  <a:schemeClr val="tx1"/>
                </a:solidFill>
              </a:rPr>
              <a:t>geospatial.ncsu.edu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  <a:r>
              <a:rPr lang="en-US" sz="1400" dirty="0" err="1">
                <a:solidFill>
                  <a:schemeClr val="tx1"/>
                </a:solidFill>
              </a:rPr>
              <a:t>osgeorel</a:t>
            </a:r>
            <a:r>
              <a:rPr lang="en-US" sz="1400" dirty="0">
                <a:solidFill>
                  <a:schemeClr val="tx1"/>
                </a:solidFill>
              </a:rPr>
              <a:t>/foss4g-2014-spatio-temporal-visualization.html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791200"/>
            <a:ext cx="1222961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add equation</a:t>
            </a:r>
          </a:p>
        </p:txBody>
      </p:sp>
      <p:pic>
        <p:nvPicPr>
          <p:cNvPr id="6" name="Picture 5" descr="winter_solstice_centennia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809334" cy="40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74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57200" y="2133600"/>
            <a:ext cx="2057401" cy="304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6000"/>
              </a:lnSpc>
              <a:spcBef>
                <a:spcPts val="1125"/>
              </a:spcBef>
              <a:defRPr/>
            </a:pPr>
            <a:r>
              <a:rPr lang="en-US" sz="1800" dirty="0" smtClean="0">
                <a:latin typeface="+mn-lt"/>
                <a:cs typeface="DejaVu Sans" charset="0"/>
              </a:rPr>
              <a:t>Application of </a:t>
            </a:r>
            <a:r>
              <a:rPr lang="en-US" sz="1800" dirty="0" err="1" smtClean="0">
                <a:latin typeface="+mn-lt"/>
                <a:cs typeface="DejaVu Sans" charset="0"/>
              </a:rPr>
              <a:t>r.sun</a:t>
            </a:r>
            <a:r>
              <a:rPr lang="en-US" sz="1800" dirty="0" smtClean="0">
                <a:latin typeface="+mn-lt"/>
                <a:cs typeface="DejaVu Sans" charset="0"/>
              </a:rPr>
              <a:t> in urban areas with 3-D city models: cost/revenue analysis for solar panels, building design, thermal </a:t>
            </a:r>
            <a:r>
              <a:rPr lang="en-US" sz="1800" dirty="0" smtClean="0">
                <a:latin typeface="+mn-lt"/>
                <a:cs typeface="DejaVu Sans" charset="0"/>
              </a:rPr>
              <a:t>conditions</a:t>
            </a:r>
          </a:p>
          <a:p>
            <a:pPr eaLnBrk="1" hangingPunct="1">
              <a:lnSpc>
                <a:spcPct val="96000"/>
              </a:lnSpc>
              <a:spcBef>
                <a:spcPts val="1125"/>
              </a:spcBef>
              <a:defRPr/>
            </a:pPr>
            <a:endParaRPr lang="en-US" sz="1800" dirty="0">
              <a:latin typeface="+mn-lt"/>
              <a:cs typeface="DejaVu Sans" charset="0"/>
            </a:endParaRPr>
          </a:p>
          <a:p>
            <a:pPr eaLnBrk="1" hangingPunct="1">
              <a:lnSpc>
                <a:spcPct val="96000"/>
              </a:lnSpc>
              <a:spcBef>
                <a:spcPts val="1125"/>
              </a:spcBef>
              <a:defRPr/>
            </a:pPr>
            <a:r>
              <a:rPr lang="en-US" sz="1800" dirty="0" err="1" smtClean="0">
                <a:latin typeface="+mn-lt"/>
                <a:cs typeface="DejaVu Sans" charset="0"/>
              </a:rPr>
              <a:t>r.sun.daily</a:t>
            </a:r>
            <a:endParaRPr lang="en-US" sz="1800" dirty="0" smtClean="0">
              <a:latin typeface="+mn-lt"/>
              <a:cs typeface="DejaVu Sans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5029200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706813"/>
            <a:ext cx="68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55625" y="5297488"/>
            <a:ext cx="16367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6000"/>
              </a:lnSpc>
              <a:defRPr/>
            </a:pPr>
            <a:r>
              <a:rPr lang="en-GB" sz="1400" smtClean="0">
                <a:latin typeface="Gill Sans" charset="0"/>
                <a:cs typeface="DejaVu Sans" charset="0"/>
              </a:rPr>
              <a:t>Jaro Hofierka</a:t>
            </a:r>
          </a:p>
          <a:p>
            <a:pPr eaLnBrk="1" hangingPunct="1">
              <a:defRPr/>
            </a:pPr>
            <a:r>
              <a:rPr lang="en-GB" sz="1400" smtClean="0">
                <a:latin typeface="Gill Sans" charset="0"/>
                <a:cs typeface="DejaVu Sans" charset="0"/>
              </a:rPr>
              <a:t>University of Presov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772400" y="3352800"/>
            <a:ext cx="693737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6000"/>
              </a:lnSpc>
              <a:defRPr/>
            </a:pPr>
            <a:r>
              <a:rPr lang="en-GB" sz="1200" dirty="0" smtClean="0">
                <a:latin typeface="Gill Sans" charset="0"/>
                <a:cs typeface="DejaVu Sans" charset="0"/>
              </a:rPr>
              <a:t>kWh/m</a:t>
            </a:r>
            <a:r>
              <a:rPr lang="en-GB" sz="1200" baseline="33000" dirty="0" smtClean="0">
                <a:latin typeface="Gill Sans" charset="0"/>
                <a:cs typeface="DejaVu Sans" charset="0"/>
              </a:rPr>
              <a:t>2</a:t>
            </a:r>
          </a:p>
        </p:txBody>
      </p:sp>
      <p:sp>
        <p:nvSpPr>
          <p:cNvPr id="1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4838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/>
              <a:t>Solar radiation annual dynamics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1625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597775" y="2525712"/>
            <a:ext cx="1841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85800" y="5343284"/>
            <a:ext cx="7543800" cy="5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3480" tIns="0" rIns="147960" bIns="0" anchor="ctr">
            <a:spAutoFit/>
          </a:bodyPr>
          <a:lstStyle/>
          <a:p>
            <a:pPr>
              <a:lnSpc>
                <a:spcPct val="930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  <a:cs typeface="Arial Unicode MS" charset="0"/>
              </a:rPr>
              <a:t>Simplified model: spreads water level from a given seed </a:t>
            </a:r>
            <a:r>
              <a:rPr lang="en-GB" sz="2000" dirty="0" smtClean="0">
                <a:solidFill>
                  <a:srgbClr val="000000"/>
                </a:solidFill>
                <a:cs typeface="Arial Unicode MS" charset="0"/>
              </a:rPr>
              <a:t>point:</a:t>
            </a:r>
          </a:p>
          <a:p>
            <a:pPr>
              <a:lnSpc>
                <a:spcPct val="930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  <a:cs typeface="Arial Unicode MS" charset="0"/>
              </a:rPr>
              <a:t>steady state infinite water supply</a:t>
            </a:r>
            <a:endParaRPr lang="en-GB" sz="2000" dirty="0" smtClean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33400"/>
            <a:ext cx="8001000" cy="511175"/>
          </a:xfrm>
          <a:ln/>
        </p:spPr>
        <p:txBody>
          <a:bodyPr lIns="123480" rIns="147960"/>
          <a:lstStyle/>
          <a:p>
            <a:pPr algn="l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Flood spread </a:t>
            </a:r>
            <a:endParaRPr lang="en-US" dirty="0"/>
          </a:p>
        </p:txBody>
      </p:sp>
      <p:pic>
        <p:nvPicPr>
          <p:cNvPr id="12" name="Picture 11" descr="AGU2012_rlak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52575"/>
            <a:ext cx="4191000" cy="2698431"/>
          </a:xfrm>
          <a:prstGeom prst="rect">
            <a:avLst/>
          </a:prstGeom>
        </p:spPr>
      </p:pic>
      <p:pic>
        <p:nvPicPr>
          <p:cNvPr id="13" name="Picture 12" descr="inundationAre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1" r="563"/>
          <a:stretch/>
        </p:blipFill>
        <p:spPr>
          <a:xfrm>
            <a:off x="762000" y="2289676"/>
            <a:ext cx="2667000" cy="26628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9200" y="1600200"/>
            <a:ext cx="6324600" cy="440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Simple identification of vulnerable </a:t>
            </a:r>
            <a:r>
              <a:rPr lang="en-US" dirty="0">
                <a:solidFill>
                  <a:srgbClr val="000066"/>
                </a:solidFill>
              </a:rPr>
              <a:t>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17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7200" y="5638800"/>
            <a:ext cx="7543800" cy="57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3480" tIns="0" rIns="147960" bIns="0" anchor="ctr">
            <a:spAutoFit/>
          </a:bodyPr>
          <a:lstStyle/>
          <a:p>
            <a:pPr>
              <a:lnSpc>
                <a:spcPct val="930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  <a:cs typeface="Arial Unicode MS" charset="0"/>
              </a:rPr>
              <a:t>Reconstruction of Pea Island flooding during hurricane Irene Emily </a:t>
            </a:r>
            <a:r>
              <a:rPr lang="en-GB" sz="2000" dirty="0" smtClean="0">
                <a:solidFill>
                  <a:srgbClr val="000000"/>
                </a:solidFill>
                <a:cs typeface="Arial Unicode MS" charset="0"/>
              </a:rPr>
              <a:t>Russ MS thesis</a:t>
            </a: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33400"/>
            <a:ext cx="8001000" cy="511175"/>
          </a:xfrm>
          <a:ln/>
        </p:spPr>
        <p:txBody>
          <a:bodyPr lIns="123480" rIns="147960"/>
          <a:lstStyle/>
          <a:p>
            <a:pPr algn="l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Flood spread</a:t>
            </a:r>
            <a:endParaRPr lang="en-US" dirty="0"/>
          </a:p>
        </p:txBody>
      </p:sp>
      <p:pic>
        <p:nvPicPr>
          <p:cNvPr id="2" name="Picture 1" descr="PI_20091201_05rst_0_zps7f3f383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978400" cy="3733800"/>
          </a:xfrm>
          <a:prstGeom prst="rect">
            <a:avLst/>
          </a:prstGeom>
        </p:spPr>
      </p:pic>
      <p:pic>
        <p:nvPicPr>
          <p:cNvPr id="3" name="Picture 2" descr="PI_Flood25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" r="39558"/>
          <a:stretch/>
        </p:blipFill>
        <p:spPr>
          <a:xfrm>
            <a:off x="5334000" y="1524000"/>
            <a:ext cx="339465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316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17801</TotalTime>
  <Words>2205</Words>
  <Application>Microsoft Macintosh PowerPoint</Application>
  <PresentationFormat>On-screen Show (4:3)</PresentationFormat>
  <Paragraphs>424</Paragraphs>
  <Slides>45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GIS-based modeling of dynamic landscape processes </vt:lpstr>
      <vt:lpstr>Geospatial modeling of processes</vt:lpstr>
      <vt:lpstr>Geospatial modeling of processes</vt:lpstr>
      <vt:lpstr>Open Source Earth Modeling</vt:lpstr>
      <vt:lpstr>Dynamic Modeling in GIS</vt:lpstr>
      <vt:lpstr> Solar radiation: daily dynamics</vt:lpstr>
      <vt:lpstr>Solar radiation annual dynamics</vt:lpstr>
      <vt:lpstr>Flood spread </vt:lpstr>
      <vt:lpstr>Flood spread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 modeling</vt:lpstr>
      <vt:lpstr>Water flow modelling</vt:lpstr>
      <vt:lpstr>Particles  Fields</vt:lpstr>
      <vt:lpstr>Path (particle) sampling method</vt:lpstr>
      <vt:lpstr>Path sampling</vt:lpstr>
      <vt:lpstr>Path sampling accuracy, properties</vt:lpstr>
      <vt:lpstr>Multiscale simulations</vt:lpstr>
      <vt:lpstr>Modeling erosion and sediment flow</vt:lpstr>
      <vt:lpstr>PowerPoint Presentation</vt:lpstr>
      <vt:lpstr>Sediment flow for different soils</vt:lpstr>
      <vt:lpstr>Detachment and transport capacity limited </vt:lpstr>
      <vt:lpstr>Path sampling accuracy</vt:lpstr>
      <vt:lpstr>PowerPoint Presentation</vt:lpstr>
      <vt:lpstr>Impact of change in land use pattern</vt:lpstr>
      <vt:lpstr>Impact of development</vt:lpstr>
      <vt:lpstr>Overland flow simulation</vt:lpstr>
      <vt:lpstr>Overland flow simulation</vt:lpstr>
      <vt:lpstr>Impact of development</vt:lpstr>
      <vt:lpstr>Landcover impact on water flow </vt:lpstr>
      <vt:lpstr>Net erosion/deposition change</vt:lpstr>
      <vt:lpstr>Net erosion/deposition within buffer</vt:lpstr>
      <vt:lpstr>Net erosion/deposition: extended buffers</vt:lpstr>
      <vt:lpstr>Hydrologic Modelling</vt:lpstr>
      <vt:lpstr>Hydrologic Modelling</vt:lpstr>
      <vt:lpstr>Hydrologic Modeling</vt:lpstr>
      <vt:lpstr>Conclusions</vt:lpstr>
      <vt:lpstr>Designing with nature</vt:lpstr>
      <vt:lpstr>Modeling impact of hedges</vt:lpstr>
      <vt:lpstr>Evolution of hedge slope without tillage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Geomorphometry IV: flow tracing and watershed analysis</dc:title>
  <cp:lastModifiedBy>Helena Mitasova User</cp:lastModifiedBy>
  <cp:revision>86</cp:revision>
  <cp:lastPrinted>1601-01-01T00:00:00Z</cp:lastPrinted>
  <dcterms:created xsi:type="dcterms:W3CDTF">1601-01-01T00:00:00Z</dcterms:created>
  <dcterms:modified xsi:type="dcterms:W3CDTF">2014-09-23T15:54:26Z</dcterms:modified>
</cp:coreProperties>
</file>